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58" r:id="rId4"/>
    <p:sldId id="263" r:id="rId5"/>
    <p:sldId id="259" r:id="rId6"/>
    <p:sldId id="260" r:id="rId7"/>
    <p:sldId id="261" r:id="rId8"/>
    <p:sldId id="264" r:id="rId9"/>
    <p:sldId id="265" r:id="rId10"/>
    <p:sldId id="262" r:id="rId11"/>
    <p:sldId id="266" r:id="rId12"/>
    <p:sldId id="267"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70" d="100"/>
          <a:sy n="70" d="100"/>
        </p:scale>
        <p:origin x="2094" y="10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BD57D8-7DA3-4107-BFE5-41D2FDE775D6}" type="datetimeFigureOut">
              <a:rPr lang="en-US" smtClean="0"/>
              <a:t>3/12/2017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92B11D-B79E-4CF4-BF6F-15AC5BFF441E}" type="slidenum">
              <a:rPr lang="en-US" smtClean="0"/>
              <a:t>‹#›</a:t>
            </a:fld>
            <a:endParaRPr lang="en-US"/>
          </a:p>
        </p:txBody>
      </p:sp>
    </p:spTree>
    <p:extLst>
      <p:ext uri="{BB962C8B-B14F-4D97-AF65-F5344CB8AC3E}">
        <p14:creationId xmlns:p14="http://schemas.microsoft.com/office/powerpoint/2010/main" val="1696069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792B11D-B79E-4CF4-BF6F-15AC5BFF441E}" type="slidenum">
              <a:rPr lang="en-US" smtClean="0"/>
              <a:t>13</a:t>
            </a:fld>
            <a:endParaRPr lang="en-US"/>
          </a:p>
        </p:txBody>
      </p:sp>
    </p:spTree>
    <p:extLst>
      <p:ext uri="{BB962C8B-B14F-4D97-AF65-F5344CB8AC3E}">
        <p14:creationId xmlns:p14="http://schemas.microsoft.com/office/powerpoint/2010/main" val="3286444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64A83B9-C0BE-4D26-A5E1-1C3EFA03164F}" type="datetimeFigureOut">
              <a:rPr lang="en-US" smtClean="0"/>
              <a:t>3/12/2017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7204D5-9499-4E95-939D-18C804236E76}" type="slidenum">
              <a:rPr lang="en-US" smtClean="0"/>
              <a:t>‹#›</a:t>
            </a:fld>
            <a:endParaRPr lang="en-US"/>
          </a:p>
        </p:txBody>
      </p:sp>
    </p:spTree>
    <p:extLst>
      <p:ext uri="{BB962C8B-B14F-4D97-AF65-F5344CB8AC3E}">
        <p14:creationId xmlns:p14="http://schemas.microsoft.com/office/powerpoint/2010/main" val="1580863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4A83B9-C0BE-4D26-A5E1-1C3EFA03164F}" type="datetimeFigureOut">
              <a:rPr lang="en-US" smtClean="0"/>
              <a:t>3/12/2017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7204D5-9499-4E95-939D-18C804236E76}" type="slidenum">
              <a:rPr lang="en-US" smtClean="0"/>
              <a:t>‹#›</a:t>
            </a:fld>
            <a:endParaRPr lang="en-US"/>
          </a:p>
        </p:txBody>
      </p:sp>
    </p:spTree>
    <p:extLst>
      <p:ext uri="{BB962C8B-B14F-4D97-AF65-F5344CB8AC3E}">
        <p14:creationId xmlns:p14="http://schemas.microsoft.com/office/powerpoint/2010/main" val="2317658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4A83B9-C0BE-4D26-A5E1-1C3EFA03164F}" type="datetimeFigureOut">
              <a:rPr lang="en-US" smtClean="0"/>
              <a:t>3/12/2017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7204D5-9499-4E95-939D-18C804236E76}" type="slidenum">
              <a:rPr lang="en-US" smtClean="0"/>
              <a:t>‹#›</a:t>
            </a:fld>
            <a:endParaRPr lang="en-US"/>
          </a:p>
        </p:txBody>
      </p:sp>
    </p:spTree>
    <p:extLst>
      <p:ext uri="{BB962C8B-B14F-4D97-AF65-F5344CB8AC3E}">
        <p14:creationId xmlns:p14="http://schemas.microsoft.com/office/powerpoint/2010/main" val="4355843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4A83B9-C0BE-4D26-A5E1-1C3EFA03164F}" type="datetimeFigureOut">
              <a:rPr lang="en-US" smtClean="0"/>
              <a:t>3/12/2017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7204D5-9499-4E95-939D-18C804236E76}" type="slidenum">
              <a:rPr lang="en-US" smtClean="0"/>
              <a:t>‹#›</a:t>
            </a:fld>
            <a:endParaRPr lang="en-US"/>
          </a:p>
        </p:txBody>
      </p:sp>
    </p:spTree>
    <p:extLst>
      <p:ext uri="{BB962C8B-B14F-4D97-AF65-F5344CB8AC3E}">
        <p14:creationId xmlns:p14="http://schemas.microsoft.com/office/powerpoint/2010/main" val="231225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64A83B9-C0BE-4D26-A5E1-1C3EFA03164F}" type="datetimeFigureOut">
              <a:rPr lang="en-US" smtClean="0"/>
              <a:t>3/12/2017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7204D5-9499-4E95-939D-18C804236E76}" type="slidenum">
              <a:rPr lang="en-US" smtClean="0"/>
              <a:t>‹#›</a:t>
            </a:fld>
            <a:endParaRPr lang="en-US"/>
          </a:p>
        </p:txBody>
      </p:sp>
    </p:spTree>
    <p:extLst>
      <p:ext uri="{BB962C8B-B14F-4D97-AF65-F5344CB8AC3E}">
        <p14:creationId xmlns:p14="http://schemas.microsoft.com/office/powerpoint/2010/main" val="291173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64A83B9-C0BE-4D26-A5E1-1C3EFA03164F}" type="datetimeFigureOut">
              <a:rPr lang="en-US" smtClean="0"/>
              <a:t>3/12/2017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7204D5-9499-4E95-939D-18C804236E76}" type="slidenum">
              <a:rPr lang="en-US" smtClean="0"/>
              <a:t>‹#›</a:t>
            </a:fld>
            <a:endParaRPr lang="en-US"/>
          </a:p>
        </p:txBody>
      </p:sp>
    </p:spTree>
    <p:extLst>
      <p:ext uri="{BB962C8B-B14F-4D97-AF65-F5344CB8AC3E}">
        <p14:creationId xmlns:p14="http://schemas.microsoft.com/office/powerpoint/2010/main" val="1381285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64A83B9-C0BE-4D26-A5E1-1C3EFA03164F}" type="datetimeFigureOut">
              <a:rPr lang="en-US" smtClean="0"/>
              <a:t>3/12/2017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7204D5-9499-4E95-939D-18C804236E76}" type="slidenum">
              <a:rPr lang="en-US" smtClean="0"/>
              <a:t>‹#›</a:t>
            </a:fld>
            <a:endParaRPr lang="en-US"/>
          </a:p>
        </p:txBody>
      </p:sp>
    </p:spTree>
    <p:extLst>
      <p:ext uri="{BB962C8B-B14F-4D97-AF65-F5344CB8AC3E}">
        <p14:creationId xmlns:p14="http://schemas.microsoft.com/office/powerpoint/2010/main" val="1854617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64A83B9-C0BE-4D26-A5E1-1C3EFA03164F}" type="datetimeFigureOut">
              <a:rPr lang="en-US" smtClean="0"/>
              <a:t>3/12/2017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7204D5-9499-4E95-939D-18C804236E76}" type="slidenum">
              <a:rPr lang="en-US" smtClean="0"/>
              <a:t>‹#›</a:t>
            </a:fld>
            <a:endParaRPr lang="en-US"/>
          </a:p>
        </p:txBody>
      </p:sp>
    </p:spTree>
    <p:extLst>
      <p:ext uri="{BB962C8B-B14F-4D97-AF65-F5344CB8AC3E}">
        <p14:creationId xmlns:p14="http://schemas.microsoft.com/office/powerpoint/2010/main" val="10000812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4A83B9-C0BE-4D26-A5E1-1C3EFA03164F}" type="datetimeFigureOut">
              <a:rPr lang="en-US" smtClean="0"/>
              <a:t>3/12/2017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7204D5-9499-4E95-939D-18C804236E76}" type="slidenum">
              <a:rPr lang="en-US" smtClean="0"/>
              <a:t>‹#›</a:t>
            </a:fld>
            <a:endParaRPr lang="en-US"/>
          </a:p>
        </p:txBody>
      </p:sp>
    </p:spTree>
    <p:extLst>
      <p:ext uri="{BB962C8B-B14F-4D97-AF65-F5344CB8AC3E}">
        <p14:creationId xmlns:p14="http://schemas.microsoft.com/office/powerpoint/2010/main" val="2920087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4A83B9-C0BE-4D26-A5E1-1C3EFA03164F}" type="datetimeFigureOut">
              <a:rPr lang="en-US" smtClean="0"/>
              <a:t>3/12/2017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7204D5-9499-4E95-939D-18C804236E76}" type="slidenum">
              <a:rPr lang="en-US" smtClean="0"/>
              <a:t>‹#›</a:t>
            </a:fld>
            <a:endParaRPr lang="en-US"/>
          </a:p>
        </p:txBody>
      </p:sp>
    </p:spTree>
    <p:extLst>
      <p:ext uri="{BB962C8B-B14F-4D97-AF65-F5344CB8AC3E}">
        <p14:creationId xmlns:p14="http://schemas.microsoft.com/office/powerpoint/2010/main" val="4259358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4A83B9-C0BE-4D26-A5E1-1C3EFA03164F}" type="datetimeFigureOut">
              <a:rPr lang="en-US" smtClean="0"/>
              <a:t>3/12/2017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7204D5-9499-4E95-939D-18C804236E76}" type="slidenum">
              <a:rPr lang="en-US" smtClean="0"/>
              <a:t>‹#›</a:t>
            </a:fld>
            <a:endParaRPr lang="en-US"/>
          </a:p>
        </p:txBody>
      </p:sp>
    </p:spTree>
    <p:extLst>
      <p:ext uri="{BB962C8B-B14F-4D97-AF65-F5344CB8AC3E}">
        <p14:creationId xmlns:p14="http://schemas.microsoft.com/office/powerpoint/2010/main" val="974719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4A83B9-C0BE-4D26-A5E1-1C3EFA03164F}" type="datetimeFigureOut">
              <a:rPr lang="en-US" smtClean="0"/>
              <a:t>3/12/2017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204D5-9499-4E95-939D-18C804236E76}" type="slidenum">
              <a:rPr lang="en-US" smtClean="0"/>
              <a:t>‹#›</a:t>
            </a:fld>
            <a:endParaRPr lang="en-US"/>
          </a:p>
        </p:txBody>
      </p:sp>
    </p:spTree>
    <p:extLst>
      <p:ext uri="{BB962C8B-B14F-4D97-AF65-F5344CB8AC3E}">
        <p14:creationId xmlns:p14="http://schemas.microsoft.com/office/powerpoint/2010/main" val="6343973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mouse.cs.ucla.edu/emma/"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kbroman/qtl2"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QTL Mapping with both Mixed and Multivariate Models</a:t>
            </a:r>
            <a:endParaRPr lang="en-US" dirty="0"/>
          </a:p>
        </p:txBody>
      </p:sp>
      <p:sp>
        <p:nvSpPr>
          <p:cNvPr id="3" name="Subtitle 2"/>
          <p:cNvSpPr>
            <a:spLocks noGrp="1"/>
          </p:cNvSpPr>
          <p:nvPr>
            <p:ph type="subTitle" idx="1"/>
          </p:nvPr>
        </p:nvSpPr>
        <p:spPr/>
        <p:txBody>
          <a:bodyPr/>
          <a:lstStyle/>
          <a:p>
            <a:r>
              <a:rPr lang="en-US" dirty="0" smtClean="0"/>
              <a:t>Lauren Vanderlinden </a:t>
            </a:r>
          </a:p>
          <a:p>
            <a:r>
              <a:rPr lang="en-US" dirty="0" smtClean="0"/>
              <a:t>Saba Lab Meeting</a:t>
            </a:r>
          </a:p>
          <a:p>
            <a:r>
              <a:rPr lang="en-US" dirty="0" smtClean="0"/>
              <a:t>March 13, 2017</a:t>
            </a:r>
            <a:endParaRPr lang="en-US" dirty="0"/>
          </a:p>
        </p:txBody>
      </p:sp>
    </p:spTree>
    <p:extLst>
      <p:ext uri="{BB962C8B-B14F-4D97-AF65-F5344CB8AC3E}">
        <p14:creationId xmlns:p14="http://schemas.microsoft.com/office/powerpoint/2010/main" val="8331825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2:</a:t>
            </a:r>
            <a:br>
              <a:rPr lang="en-US" dirty="0" smtClean="0"/>
            </a:br>
            <a:r>
              <a:rPr lang="en-US" dirty="0" smtClean="0"/>
              <a:t>Multiple Phenotypes </a:t>
            </a:r>
            <a:endParaRPr lang="en-US" dirty="0"/>
          </a:p>
        </p:txBody>
      </p:sp>
      <p:sp>
        <p:nvSpPr>
          <p:cNvPr id="3" name="Content Placeholder 2"/>
          <p:cNvSpPr>
            <a:spLocks noGrp="1"/>
          </p:cNvSpPr>
          <p:nvPr>
            <p:ph idx="1"/>
          </p:nvPr>
        </p:nvSpPr>
        <p:spPr>
          <a:xfrm>
            <a:off x="838201" y="1825625"/>
            <a:ext cx="6360042" cy="4351338"/>
          </a:xfrm>
        </p:spPr>
        <p:txBody>
          <a:bodyPr>
            <a:normAutofit fontScale="92500" lnSpcReduction="20000"/>
          </a:bodyPr>
          <a:lstStyle/>
          <a:p>
            <a:r>
              <a:rPr lang="en-US" dirty="0" smtClean="0"/>
              <a:t>Want to find a multivariate approach which models multiple outcomes simultaneously</a:t>
            </a:r>
          </a:p>
          <a:p>
            <a:r>
              <a:rPr lang="en-US" dirty="0" smtClean="0"/>
              <a:t>Also gives us more power</a:t>
            </a:r>
          </a:p>
          <a:p>
            <a:r>
              <a:rPr lang="en-US" dirty="0" smtClean="0"/>
              <a:t>Many types of software out there, but not necessarily R packages</a:t>
            </a:r>
          </a:p>
          <a:p>
            <a:pPr lvl="1"/>
            <a:r>
              <a:rPr lang="en-US" dirty="0" smtClean="0">
                <a:solidFill>
                  <a:srgbClr val="FF0000"/>
                </a:solidFill>
              </a:rPr>
              <a:t>GEMMA</a:t>
            </a:r>
          </a:p>
          <a:p>
            <a:pPr lvl="1"/>
            <a:r>
              <a:rPr lang="en-US" dirty="0" smtClean="0"/>
              <a:t>GCTA-MLMA</a:t>
            </a:r>
          </a:p>
          <a:p>
            <a:pPr lvl="1"/>
            <a:r>
              <a:rPr lang="en-US" dirty="0" smtClean="0">
                <a:solidFill>
                  <a:srgbClr val="FF0000"/>
                </a:solidFill>
              </a:rPr>
              <a:t>PLINK</a:t>
            </a:r>
          </a:p>
          <a:p>
            <a:pPr lvl="1"/>
            <a:r>
              <a:rPr lang="en-US" dirty="0" smtClean="0"/>
              <a:t>SNPTEST</a:t>
            </a:r>
          </a:p>
          <a:p>
            <a:pPr lvl="1"/>
            <a:r>
              <a:rPr lang="en-US" dirty="0" err="1" smtClean="0"/>
              <a:t>MultiPhen</a:t>
            </a:r>
            <a:endParaRPr lang="en-US" dirty="0" smtClean="0"/>
          </a:p>
          <a:p>
            <a:pPr lvl="1"/>
            <a:r>
              <a:rPr lang="en-US" dirty="0" smtClean="0"/>
              <a:t>BIMBAM</a:t>
            </a:r>
          </a:p>
          <a:p>
            <a:pPr lvl="1"/>
            <a:r>
              <a:rPr lang="en-US" dirty="0" err="1" smtClean="0"/>
              <a:t>dlmap</a:t>
            </a:r>
            <a:r>
              <a:rPr lang="en-US" dirty="0" smtClean="0"/>
              <a:t> (R package)</a:t>
            </a:r>
          </a:p>
          <a:p>
            <a:pPr lvl="1"/>
            <a:r>
              <a:rPr lang="en-US" dirty="0" err="1" smtClean="0"/>
              <a:t>qtlbim</a:t>
            </a:r>
            <a:r>
              <a:rPr lang="en-US" dirty="0" smtClean="0"/>
              <a:t> (R package)</a:t>
            </a:r>
          </a:p>
        </p:txBody>
      </p:sp>
      <p:sp>
        <p:nvSpPr>
          <p:cNvPr id="4" name="TextBox 3"/>
          <p:cNvSpPr txBox="1"/>
          <p:nvPr/>
        </p:nvSpPr>
        <p:spPr>
          <a:xfrm>
            <a:off x="7332617" y="106859"/>
            <a:ext cx="4445485" cy="6894195"/>
          </a:xfrm>
          <a:prstGeom prst="rect">
            <a:avLst/>
          </a:prstGeom>
          <a:noFill/>
        </p:spPr>
        <p:txBody>
          <a:bodyPr wrap="square" rtlCol="0">
            <a:spAutoFit/>
          </a:bodyPr>
          <a:lstStyle/>
          <a:p>
            <a:pPr marL="285750" indent="-285750">
              <a:buFont typeface="Arial" panose="020B0604020202020204" pitchFamily="34" charset="0"/>
              <a:buChar char="•"/>
            </a:pPr>
            <a:r>
              <a:rPr lang="en-US" sz="2600" dirty="0" smtClean="0">
                <a:solidFill>
                  <a:srgbClr val="FF0000"/>
                </a:solidFill>
              </a:rPr>
              <a:t>qtl2 </a:t>
            </a:r>
            <a:r>
              <a:rPr lang="en-US" sz="2600" dirty="0" smtClean="0"/>
              <a:t>does NOT currently have a multivariate mixed model to handle both population stratification and multiple phenotypes, but Karl posted he is interested in doing this and is working on this</a:t>
            </a:r>
            <a:r>
              <a:rPr lang="en-US" sz="2600" dirty="0" smtClean="0"/>
              <a:t>.</a:t>
            </a:r>
          </a:p>
          <a:p>
            <a:pPr marL="285750" indent="-285750">
              <a:buFont typeface="Arial" panose="020B0604020202020204" pitchFamily="34" charset="0"/>
              <a:buChar char="•"/>
            </a:pPr>
            <a:r>
              <a:rPr lang="en-US" sz="2600" dirty="0" smtClean="0"/>
              <a:t>We currently use PLINK for calculating the </a:t>
            </a:r>
            <a:r>
              <a:rPr lang="en-US" sz="2600" dirty="0" err="1" smtClean="0"/>
              <a:t>eQTLs</a:t>
            </a:r>
            <a:r>
              <a:rPr lang="en-US" sz="2600" dirty="0"/>
              <a:t> </a:t>
            </a:r>
            <a:r>
              <a:rPr lang="en-US" sz="2600" dirty="0" smtClean="0"/>
              <a:t>for </a:t>
            </a:r>
            <a:r>
              <a:rPr lang="en-US" sz="2600" dirty="0" err="1" smtClean="0"/>
              <a:t>PhenoGen</a:t>
            </a:r>
            <a:r>
              <a:rPr lang="en-US" sz="2600" dirty="0" smtClean="0"/>
              <a:t>.  Good high throughput method</a:t>
            </a:r>
          </a:p>
          <a:p>
            <a:pPr marL="742950" lvl="1" indent="-285750">
              <a:buFont typeface="Arial" panose="020B0604020202020204" pitchFamily="34" charset="0"/>
              <a:buChar char="•"/>
            </a:pPr>
            <a:r>
              <a:rPr lang="en-US" sz="2600" dirty="0" smtClean="0"/>
              <a:t>THANK YOU SPENCER!!!</a:t>
            </a:r>
          </a:p>
          <a:p>
            <a:pPr marL="285750" indent="-285750">
              <a:buFont typeface="Arial" panose="020B0604020202020204" pitchFamily="34" charset="0"/>
              <a:buChar char="•"/>
            </a:pPr>
            <a:r>
              <a:rPr lang="en-US" sz="2600" dirty="0" smtClean="0"/>
              <a:t>Ideally have something that can account for BOTH population stratification and multivariate analysis</a:t>
            </a:r>
            <a:r>
              <a:rPr lang="en-US" sz="2600" dirty="0" smtClean="0"/>
              <a:t>   </a:t>
            </a:r>
            <a:endParaRPr lang="en-US" sz="2600" dirty="0" smtClean="0"/>
          </a:p>
          <a:p>
            <a:pPr marL="285750" indent="-285750">
              <a:buFont typeface="Arial" panose="020B0604020202020204" pitchFamily="34" charset="0"/>
              <a:buChar char="•"/>
            </a:pPr>
            <a:endParaRPr lang="en-US" sz="2600" dirty="0"/>
          </a:p>
        </p:txBody>
      </p:sp>
    </p:spTree>
    <p:extLst>
      <p:ext uri="{BB962C8B-B14F-4D97-AF65-F5344CB8AC3E}">
        <p14:creationId xmlns:p14="http://schemas.microsoft.com/office/powerpoint/2010/main" val="17703887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PLINK</a:t>
            </a:r>
            <a:endParaRPr lang="en-US" dirty="0"/>
          </a:p>
        </p:txBody>
      </p:sp>
      <p:sp>
        <p:nvSpPr>
          <p:cNvPr id="3" name="Content Placeholder 2"/>
          <p:cNvSpPr>
            <a:spLocks noGrp="1"/>
          </p:cNvSpPr>
          <p:nvPr>
            <p:ph idx="1"/>
          </p:nvPr>
        </p:nvSpPr>
        <p:spPr>
          <a:xfrm>
            <a:off x="828675" y="1744803"/>
            <a:ext cx="5267325" cy="4729163"/>
          </a:xfrm>
        </p:spPr>
        <p:txBody>
          <a:bodyPr>
            <a:normAutofit fontScale="92500" lnSpcReduction="10000"/>
          </a:bodyPr>
          <a:lstStyle/>
          <a:p>
            <a:r>
              <a:rPr lang="en-US" dirty="0" smtClean="0"/>
              <a:t>Ped, map files</a:t>
            </a:r>
          </a:p>
          <a:p>
            <a:r>
              <a:rPr lang="en-US" dirty="0" err="1" smtClean="0"/>
              <a:t>plink.multivariate</a:t>
            </a:r>
            <a:r>
              <a:rPr lang="en-US" dirty="0" smtClean="0"/>
              <a:t> –</a:t>
            </a:r>
            <a:r>
              <a:rPr lang="en-US" dirty="0" err="1" smtClean="0"/>
              <a:t>noweb</a:t>
            </a:r>
            <a:r>
              <a:rPr lang="en-US" dirty="0" smtClean="0"/>
              <a:t> --file </a:t>
            </a:r>
            <a:r>
              <a:rPr lang="en-US" dirty="0" err="1" smtClean="0"/>
              <a:t>geno</a:t>
            </a:r>
            <a:r>
              <a:rPr lang="en-US" dirty="0" smtClean="0"/>
              <a:t> --</a:t>
            </a:r>
            <a:r>
              <a:rPr lang="en-US" dirty="0" err="1" smtClean="0"/>
              <a:t>mqfam</a:t>
            </a:r>
            <a:r>
              <a:rPr lang="en-US" dirty="0" smtClean="0"/>
              <a:t> --</a:t>
            </a:r>
            <a:r>
              <a:rPr lang="en-US" dirty="0" err="1" smtClean="0"/>
              <a:t>mult-pheno</a:t>
            </a:r>
            <a:r>
              <a:rPr lang="en-US" dirty="0" smtClean="0"/>
              <a:t> </a:t>
            </a:r>
            <a:r>
              <a:rPr lang="en-US" dirty="0" err="1" smtClean="0"/>
              <a:t>pheno.phen</a:t>
            </a:r>
            <a:r>
              <a:rPr lang="en-US" dirty="0"/>
              <a:t> </a:t>
            </a:r>
            <a:r>
              <a:rPr lang="en-US" dirty="0" smtClean="0"/>
              <a:t>--out output</a:t>
            </a:r>
          </a:p>
          <a:p>
            <a:r>
              <a:rPr lang="en-US" dirty="0" smtClean="0"/>
              <a:t>To account for population stratification:</a:t>
            </a:r>
          </a:p>
          <a:p>
            <a:pPr lvl="1"/>
            <a:r>
              <a:rPr lang="en-US" dirty="0" smtClean="0"/>
              <a:t>--cluster</a:t>
            </a:r>
          </a:p>
          <a:p>
            <a:pPr lvl="1"/>
            <a:r>
              <a:rPr lang="en-US" dirty="0" smtClean="0"/>
              <a:t>Uses IBS to perform complete linkage clustering (type of hierarchical clustering) and get a family structure file (--</a:t>
            </a:r>
            <a:r>
              <a:rPr lang="en-US" dirty="0" err="1" smtClean="0"/>
              <a:t>mqfam</a:t>
            </a:r>
            <a:r>
              <a:rPr lang="en-US" dirty="0" smtClean="0"/>
              <a:t> file)</a:t>
            </a:r>
          </a:p>
          <a:p>
            <a:pPr lvl="1"/>
            <a:r>
              <a:rPr lang="en-US" dirty="0" smtClean="0"/>
              <a:t>BUT, papers I’ve read and forums don’t suggest plink for population stratification and to use a LMM </a:t>
            </a:r>
          </a:p>
          <a:p>
            <a:pPr lvl="1"/>
            <a:endParaRPr lang="en-US" dirty="0"/>
          </a:p>
        </p:txBody>
      </p:sp>
      <p:pic>
        <p:nvPicPr>
          <p:cNvPr id="7" name="Picture 6"/>
          <p:cNvPicPr>
            <a:picLocks noChangeAspect="1"/>
          </p:cNvPicPr>
          <p:nvPr/>
        </p:nvPicPr>
        <p:blipFill rotWithShape="1">
          <a:blip r:embed="rId2"/>
          <a:srcRect l="2981" t="37868" r="64149" b="15566"/>
          <a:stretch/>
        </p:blipFill>
        <p:spPr>
          <a:xfrm>
            <a:off x="6802817" y="2593075"/>
            <a:ext cx="4875117" cy="3869140"/>
          </a:xfrm>
          <a:prstGeom prst="rect">
            <a:avLst/>
          </a:prstGeom>
          <a:ln>
            <a:solidFill>
              <a:schemeClr val="tx1"/>
            </a:solidFill>
          </a:ln>
        </p:spPr>
      </p:pic>
      <p:pic>
        <p:nvPicPr>
          <p:cNvPr id="8" name="Picture 7"/>
          <p:cNvPicPr>
            <a:picLocks noChangeAspect="1"/>
          </p:cNvPicPr>
          <p:nvPr/>
        </p:nvPicPr>
        <p:blipFill rotWithShape="1">
          <a:blip r:embed="rId3"/>
          <a:srcRect l="2936" t="17463" r="82736" b="44063"/>
          <a:stretch/>
        </p:blipFill>
        <p:spPr>
          <a:xfrm>
            <a:off x="9553432" y="311010"/>
            <a:ext cx="2018731" cy="3049125"/>
          </a:xfrm>
          <a:prstGeom prst="rect">
            <a:avLst/>
          </a:prstGeom>
          <a:ln>
            <a:solidFill>
              <a:schemeClr val="tx1"/>
            </a:solidFill>
          </a:ln>
        </p:spPr>
      </p:pic>
      <p:pic>
        <p:nvPicPr>
          <p:cNvPr id="9" name="Picture 8"/>
          <p:cNvPicPr>
            <a:picLocks noChangeAspect="1"/>
          </p:cNvPicPr>
          <p:nvPr/>
        </p:nvPicPr>
        <p:blipFill rotWithShape="1">
          <a:blip r:embed="rId4"/>
          <a:srcRect l="30573" t="16834" r="33009" b="56631"/>
          <a:stretch/>
        </p:blipFill>
        <p:spPr>
          <a:xfrm>
            <a:off x="4355623" y="95911"/>
            <a:ext cx="5078400" cy="2081312"/>
          </a:xfrm>
          <a:prstGeom prst="rect">
            <a:avLst/>
          </a:prstGeom>
          <a:ln>
            <a:solidFill>
              <a:schemeClr val="tx1"/>
            </a:solidFill>
          </a:ln>
        </p:spPr>
      </p:pic>
    </p:spTree>
    <p:extLst>
      <p:ext uri="{BB962C8B-B14F-4D97-AF65-F5344CB8AC3E}">
        <p14:creationId xmlns:p14="http://schemas.microsoft.com/office/powerpoint/2010/main" val="33014510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GEMMA</a:t>
            </a:r>
            <a:endParaRPr lang="en-US" dirty="0"/>
          </a:p>
        </p:txBody>
      </p:sp>
      <p:sp>
        <p:nvSpPr>
          <p:cNvPr id="3" name="Content Placeholder 2"/>
          <p:cNvSpPr>
            <a:spLocks noGrp="1"/>
          </p:cNvSpPr>
          <p:nvPr>
            <p:ph idx="1"/>
          </p:nvPr>
        </p:nvSpPr>
        <p:spPr>
          <a:xfrm>
            <a:off x="838200" y="1419497"/>
            <a:ext cx="4787537" cy="5207726"/>
          </a:xfrm>
        </p:spPr>
        <p:txBody>
          <a:bodyPr>
            <a:normAutofit fontScale="92500" lnSpcReduction="20000"/>
          </a:bodyPr>
          <a:lstStyle/>
          <a:p>
            <a:r>
              <a:rPr lang="en-US" dirty="0" smtClean="0"/>
              <a:t>Same data input as plink</a:t>
            </a:r>
          </a:p>
          <a:p>
            <a:r>
              <a:rPr lang="en-US" dirty="0"/>
              <a:t>It is the multivariate version of </a:t>
            </a:r>
            <a:r>
              <a:rPr lang="en-US" dirty="0" smtClean="0"/>
              <a:t>EMMA</a:t>
            </a:r>
          </a:p>
          <a:p>
            <a:r>
              <a:rPr lang="en-US" dirty="0" smtClean="0"/>
              <a:t>Give you the results from a likelihood ratio test (LRT)</a:t>
            </a:r>
          </a:p>
          <a:p>
            <a:r>
              <a:rPr lang="en-US" dirty="0" smtClean="0"/>
              <a:t>Allows up to 1 covariate</a:t>
            </a:r>
          </a:p>
          <a:p>
            <a:r>
              <a:rPr lang="en-US" dirty="0"/>
              <a:t>2</a:t>
            </a:r>
            <a:r>
              <a:rPr lang="en-US" dirty="0" smtClean="0"/>
              <a:t> </a:t>
            </a:r>
            <a:r>
              <a:rPr lang="en-US" dirty="0"/>
              <a:t>types of optimization algorithm: an initial expectation-maximization–like (EM) algorithm, followed by a Newton-Raphson–like (NR) </a:t>
            </a:r>
            <a:r>
              <a:rPr lang="en-US" dirty="0" smtClean="0"/>
              <a:t>algorithm.</a:t>
            </a:r>
          </a:p>
          <a:p>
            <a:pPr lvl="1"/>
            <a:r>
              <a:rPr lang="en-US" dirty="0" smtClean="0"/>
              <a:t>Stability </a:t>
            </a:r>
            <a:r>
              <a:rPr lang="en-US" dirty="0"/>
              <a:t>of the EM algorithm (every iteration increases the likelihood) with the faster convergence of the NR algorithm</a:t>
            </a:r>
          </a:p>
        </p:txBody>
      </p:sp>
      <p:pic>
        <p:nvPicPr>
          <p:cNvPr id="4" name="Picture 3"/>
          <p:cNvPicPr>
            <a:picLocks noChangeAspect="1"/>
          </p:cNvPicPr>
          <p:nvPr/>
        </p:nvPicPr>
        <p:blipFill rotWithShape="1">
          <a:blip r:embed="rId2"/>
          <a:srcRect l="32188" t="14823" r="33854" b="57585"/>
          <a:stretch/>
        </p:blipFill>
        <p:spPr>
          <a:xfrm>
            <a:off x="5871754" y="97292"/>
            <a:ext cx="6210300" cy="2838450"/>
          </a:xfrm>
          <a:prstGeom prst="rect">
            <a:avLst/>
          </a:prstGeom>
        </p:spPr>
      </p:pic>
      <p:sp>
        <p:nvSpPr>
          <p:cNvPr id="5" name="Content Placeholder 2"/>
          <p:cNvSpPr txBox="1">
            <a:spLocks/>
          </p:cNvSpPr>
          <p:nvPr/>
        </p:nvSpPr>
        <p:spPr>
          <a:xfrm>
            <a:off x="5858694" y="3203574"/>
            <a:ext cx="6223360" cy="354614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2 data sets tested on: </a:t>
            </a:r>
          </a:p>
          <a:p>
            <a:pPr lvl="1"/>
            <a:r>
              <a:rPr lang="en-US" dirty="0" smtClean="0"/>
              <a:t>mouse </a:t>
            </a:r>
            <a:r>
              <a:rPr lang="en-US" dirty="0"/>
              <a:t>GWAS from the Hybrid Mouse Diversity Panel (</a:t>
            </a:r>
            <a:r>
              <a:rPr lang="en-US" dirty="0" smtClean="0"/>
              <a:t>HMDP)</a:t>
            </a:r>
          </a:p>
          <a:p>
            <a:pPr lvl="2"/>
            <a:r>
              <a:rPr lang="en-US" dirty="0"/>
              <a:t>4</a:t>
            </a:r>
            <a:r>
              <a:rPr lang="en-US" dirty="0" smtClean="0"/>
              <a:t> </a:t>
            </a:r>
            <a:r>
              <a:rPr lang="en-US" dirty="0"/>
              <a:t>blood lipid </a:t>
            </a:r>
            <a:r>
              <a:rPr lang="en-US" dirty="0" smtClean="0"/>
              <a:t>phenotypes</a:t>
            </a:r>
          </a:p>
          <a:p>
            <a:pPr lvl="2"/>
            <a:r>
              <a:rPr lang="en-US" dirty="0"/>
              <a:t>small GWAS with strong relatedness among many individuals</a:t>
            </a:r>
            <a:endParaRPr lang="en-US" dirty="0" smtClean="0"/>
          </a:p>
          <a:p>
            <a:pPr lvl="1"/>
            <a:r>
              <a:rPr lang="en-US" dirty="0" smtClean="0"/>
              <a:t>human </a:t>
            </a:r>
            <a:r>
              <a:rPr lang="en-US" dirty="0"/>
              <a:t>GWAS from the Northern Finland Birth Cohort 1966 (NFBC1966) </a:t>
            </a:r>
          </a:p>
          <a:p>
            <a:pPr lvl="2"/>
            <a:r>
              <a:rPr lang="en-US" dirty="0" smtClean="0"/>
              <a:t>4 blood </a:t>
            </a:r>
            <a:r>
              <a:rPr lang="en-US" dirty="0"/>
              <a:t>metabolic traits </a:t>
            </a:r>
            <a:endParaRPr lang="en-US" dirty="0" smtClean="0"/>
          </a:p>
          <a:p>
            <a:pPr lvl="2"/>
            <a:r>
              <a:rPr lang="en-US" dirty="0"/>
              <a:t>larger GWAS with weak relatedness among most </a:t>
            </a:r>
            <a:r>
              <a:rPr lang="en-US" dirty="0" smtClean="0"/>
              <a:t>individuals</a:t>
            </a:r>
          </a:p>
          <a:p>
            <a:r>
              <a:rPr lang="en-US" dirty="0" smtClean="0"/>
              <a:t>GEMMA faster than Wombat, MTMM and GCTA</a:t>
            </a:r>
            <a:endParaRPr lang="en-US" dirty="0"/>
          </a:p>
        </p:txBody>
      </p:sp>
    </p:spTree>
    <p:extLst>
      <p:ext uri="{BB962C8B-B14F-4D97-AF65-F5344CB8AC3E}">
        <p14:creationId xmlns:p14="http://schemas.microsoft.com/office/powerpoint/2010/main" val="42167086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0585"/>
            <a:ext cx="10515600" cy="1325563"/>
          </a:xfrm>
        </p:spPr>
        <p:txBody>
          <a:bodyPr/>
          <a:lstStyle/>
          <a:p>
            <a:r>
              <a:rPr lang="en-US" dirty="0" smtClean="0"/>
              <a:t>GEMMA vs MTMM</a:t>
            </a:r>
            <a:endParaRPr lang="en-US" dirty="0"/>
          </a:p>
        </p:txBody>
      </p:sp>
      <p:sp>
        <p:nvSpPr>
          <p:cNvPr id="3" name="Content Placeholder 2"/>
          <p:cNvSpPr>
            <a:spLocks noGrp="1"/>
          </p:cNvSpPr>
          <p:nvPr>
            <p:ph idx="1"/>
          </p:nvPr>
        </p:nvSpPr>
        <p:spPr>
          <a:xfrm>
            <a:off x="838200" y="1486148"/>
            <a:ext cx="4864768" cy="5097532"/>
          </a:xfrm>
        </p:spPr>
        <p:txBody>
          <a:bodyPr>
            <a:normAutofit fontScale="77500" lnSpcReduction="20000"/>
          </a:bodyPr>
          <a:lstStyle/>
          <a:p>
            <a:r>
              <a:rPr lang="en-US" dirty="0" smtClean="0"/>
              <a:t>MTMM is a </a:t>
            </a:r>
            <a:r>
              <a:rPr lang="en-US" dirty="0" err="1" smtClean="0"/>
              <a:t>mvLMM</a:t>
            </a:r>
            <a:r>
              <a:rPr lang="en-US" dirty="0" smtClean="0"/>
              <a:t>, but differences are it can only handle 2 phenotypes and it only uses the EM optimization</a:t>
            </a:r>
          </a:p>
          <a:p>
            <a:r>
              <a:rPr lang="en-US" dirty="0" smtClean="0"/>
              <a:t>1A: Q-Q plot for null simulated data.  MTMM inflates p-values under the null, GEMMA doesn’t</a:t>
            </a:r>
          </a:p>
          <a:p>
            <a:r>
              <a:rPr lang="en-US" dirty="0" smtClean="0"/>
              <a:t>1B: Comparing p-value in HMDP</a:t>
            </a:r>
          </a:p>
          <a:p>
            <a:r>
              <a:rPr lang="en-US" dirty="0" smtClean="0"/>
              <a:t>1C</a:t>
            </a:r>
            <a:r>
              <a:rPr lang="en-US" dirty="0"/>
              <a:t>: </a:t>
            </a:r>
            <a:r>
              <a:rPr lang="en-US" dirty="0" smtClean="0"/>
              <a:t>“4 different </a:t>
            </a:r>
            <a:r>
              <a:rPr lang="en-US" dirty="0"/>
              <a:t>simulation scenarios based on HMDP data. x axis shows the percentage of phenotypic variance in the first phenotype explained (PVE) by the SNP, and symbols indicate the SNP effect direction (compared with its effect on the first phenotype) and size (quantified by PVE) on the second phenotype</a:t>
            </a:r>
            <a:r>
              <a:rPr lang="en-US" dirty="0" smtClean="0"/>
              <a:t>.”</a:t>
            </a:r>
          </a:p>
          <a:p>
            <a:r>
              <a:rPr lang="en-US" dirty="0" smtClean="0"/>
              <a:t>1D: Gain in power with more phenotypes</a:t>
            </a:r>
            <a:endParaRPr lang="en-US" dirty="0"/>
          </a:p>
        </p:txBody>
      </p:sp>
      <p:pic>
        <p:nvPicPr>
          <p:cNvPr id="4" name="Picture 3"/>
          <p:cNvPicPr>
            <a:picLocks noChangeAspect="1"/>
          </p:cNvPicPr>
          <p:nvPr/>
        </p:nvPicPr>
        <p:blipFill rotWithShape="1">
          <a:blip r:embed="rId3"/>
          <a:srcRect l="44480" t="29630" r="17708" b="5371"/>
          <a:stretch/>
        </p:blipFill>
        <p:spPr>
          <a:xfrm>
            <a:off x="6079958" y="526265"/>
            <a:ext cx="5273842" cy="5099500"/>
          </a:xfrm>
          <a:prstGeom prst="rect">
            <a:avLst/>
          </a:prstGeom>
          <a:ln>
            <a:solidFill>
              <a:schemeClr val="tx1"/>
            </a:solidFill>
          </a:ln>
        </p:spPr>
      </p:pic>
      <p:sp>
        <p:nvSpPr>
          <p:cNvPr id="5" name="TextBox 4"/>
          <p:cNvSpPr txBox="1"/>
          <p:nvPr/>
        </p:nvSpPr>
        <p:spPr>
          <a:xfrm>
            <a:off x="6292516" y="5807631"/>
            <a:ext cx="2612190" cy="369332"/>
          </a:xfrm>
          <a:prstGeom prst="rect">
            <a:avLst/>
          </a:prstGeom>
          <a:noFill/>
        </p:spPr>
        <p:txBody>
          <a:bodyPr wrap="none" rtlCol="0">
            <a:spAutoFit/>
          </a:bodyPr>
          <a:lstStyle/>
          <a:p>
            <a:r>
              <a:rPr lang="en-US" dirty="0" smtClean="0"/>
              <a:t>Zhou et. al, 2014 Figure 1 </a:t>
            </a:r>
            <a:endParaRPr lang="en-US" dirty="0"/>
          </a:p>
        </p:txBody>
      </p:sp>
    </p:spTree>
    <p:extLst>
      <p:ext uri="{BB962C8B-B14F-4D97-AF65-F5344CB8AC3E}">
        <p14:creationId xmlns:p14="http://schemas.microsoft.com/office/powerpoint/2010/main" val="617265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normAutofit/>
          </a:bodyPr>
          <a:lstStyle/>
          <a:p>
            <a:r>
              <a:rPr lang="en-US" dirty="0" smtClean="0"/>
              <a:t>I think plink is too convoluted on not straight forward</a:t>
            </a:r>
          </a:p>
          <a:p>
            <a:r>
              <a:rPr lang="en-US" dirty="0" smtClean="0"/>
              <a:t>qtl2 would be my preference, as I was able to install in R and run example data easily. </a:t>
            </a:r>
          </a:p>
          <a:p>
            <a:r>
              <a:rPr lang="en-US" dirty="0" smtClean="0"/>
              <a:t>BUT…. qtl2 doesn’t have the multivariate part yet and we would be waiting on someone else to do the work.</a:t>
            </a:r>
          </a:p>
          <a:p>
            <a:r>
              <a:rPr lang="en-US" dirty="0" smtClean="0"/>
              <a:t>GEMMA seems the most straight forward, has everything we want already built in</a:t>
            </a:r>
          </a:p>
          <a:p>
            <a:r>
              <a:rPr lang="en-US" dirty="0" smtClean="0"/>
              <a:t>BUT… I haven’t played around with the software to be confident that I can actually make this run.    </a:t>
            </a:r>
          </a:p>
        </p:txBody>
      </p:sp>
      <p:pic>
        <p:nvPicPr>
          <p:cNvPr id="1026" name="Picture 2" descr="Questions Comment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8843" y="99218"/>
            <a:ext cx="1714500" cy="1857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19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8833" y="131205"/>
            <a:ext cx="10515600" cy="1325563"/>
          </a:xfrm>
        </p:spPr>
        <p:txBody>
          <a:bodyPr/>
          <a:lstStyle/>
          <a:p>
            <a:r>
              <a:rPr lang="en-US" dirty="0" smtClean="0"/>
              <a:t>QTL Analysis Overview</a:t>
            </a:r>
            <a:endParaRPr lang="en-US" dirty="0"/>
          </a:p>
        </p:txBody>
      </p:sp>
      <p:sp>
        <p:nvSpPr>
          <p:cNvPr id="6" name="Content Placeholder 2"/>
          <p:cNvSpPr txBox="1">
            <a:spLocks/>
          </p:cNvSpPr>
          <p:nvPr/>
        </p:nvSpPr>
        <p:spPr>
          <a:xfrm>
            <a:off x="990600" y="1640958"/>
            <a:ext cx="5067300" cy="468840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u="sng" dirty="0" smtClean="0"/>
              <a:t>Q</a:t>
            </a:r>
            <a:r>
              <a:rPr lang="en-US" dirty="0" smtClean="0"/>
              <a:t>uantitative </a:t>
            </a:r>
            <a:r>
              <a:rPr lang="en-US" b="1" u="sng" dirty="0" smtClean="0"/>
              <a:t>T</a:t>
            </a:r>
            <a:r>
              <a:rPr lang="en-US" dirty="0" smtClean="0"/>
              <a:t>rait </a:t>
            </a:r>
            <a:r>
              <a:rPr lang="en-US" b="1" u="sng" dirty="0" smtClean="0"/>
              <a:t>L</a:t>
            </a:r>
            <a:r>
              <a:rPr lang="en-US" dirty="0" smtClean="0"/>
              <a:t>ocus (QTL) Analysis</a:t>
            </a:r>
          </a:p>
          <a:p>
            <a:r>
              <a:rPr lang="en-US" dirty="0" smtClean="0"/>
              <a:t>Finding a locus (section of DNA) which correlates with variation in a quantitative trait (phenotype of interest).  </a:t>
            </a:r>
          </a:p>
          <a:p>
            <a:r>
              <a:rPr lang="en-US" dirty="0" smtClean="0"/>
              <a:t>Examples of phenotypes we have used have been RNA </a:t>
            </a:r>
            <a:r>
              <a:rPr lang="en-US" u="sng" dirty="0" smtClean="0"/>
              <a:t>e</a:t>
            </a:r>
            <a:r>
              <a:rPr lang="en-US" dirty="0" smtClean="0"/>
              <a:t>xpression (</a:t>
            </a:r>
            <a:r>
              <a:rPr lang="en-US" dirty="0" err="1" smtClean="0"/>
              <a:t>eQTL</a:t>
            </a:r>
            <a:r>
              <a:rPr lang="en-US" dirty="0" smtClean="0"/>
              <a:t>), </a:t>
            </a:r>
            <a:r>
              <a:rPr lang="en-US" u="sng" dirty="0" smtClean="0"/>
              <a:t>b</a:t>
            </a:r>
            <a:r>
              <a:rPr lang="en-US" dirty="0" smtClean="0"/>
              <a:t>ehavioral measures (amount of </a:t>
            </a:r>
            <a:r>
              <a:rPr lang="en-US" dirty="0" err="1" smtClean="0"/>
              <a:t>EtOH</a:t>
            </a:r>
            <a:r>
              <a:rPr lang="en-US" dirty="0" smtClean="0"/>
              <a:t> consumed, </a:t>
            </a:r>
            <a:r>
              <a:rPr lang="en-US" dirty="0" err="1" smtClean="0"/>
              <a:t>bQTL</a:t>
            </a:r>
            <a:r>
              <a:rPr lang="en-US" dirty="0" smtClean="0"/>
              <a:t>), </a:t>
            </a:r>
            <a:r>
              <a:rPr lang="en-US" u="sng" dirty="0" smtClean="0"/>
              <a:t>p</a:t>
            </a:r>
            <a:r>
              <a:rPr lang="en-US" dirty="0" smtClean="0"/>
              <a:t>hysiological measures (blood pressure, </a:t>
            </a:r>
            <a:r>
              <a:rPr lang="en-US" dirty="0" err="1" smtClean="0"/>
              <a:t>pQTL</a:t>
            </a:r>
            <a:r>
              <a:rPr lang="en-US" dirty="0" smtClean="0"/>
              <a:t>).  </a:t>
            </a:r>
          </a:p>
          <a:p>
            <a:r>
              <a:rPr lang="en-US" dirty="0" smtClean="0"/>
              <a:t>Goal is to find the genetic control of the phenotype we are interested in. </a:t>
            </a:r>
            <a:endParaRPr lang="en-US" dirty="0"/>
          </a:p>
        </p:txBody>
      </p:sp>
      <p:grpSp>
        <p:nvGrpSpPr>
          <p:cNvPr id="11" name="Group 10"/>
          <p:cNvGrpSpPr/>
          <p:nvPr/>
        </p:nvGrpSpPr>
        <p:grpSpPr>
          <a:xfrm>
            <a:off x="6889898" y="308310"/>
            <a:ext cx="4710223" cy="3072843"/>
            <a:chOff x="6889898" y="1456660"/>
            <a:chExt cx="4710223" cy="3072843"/>
          </a:xfrm>
        </p:grpSpPr>
        <p:pic>
          <p:nvPicPr>
            <p:cNvPr id="1026" name="Picture 2" descr="Image result for SN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7840" y="1945754"/>
              <a:ext cx="4094338" cy="239184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8407152" y="1509822"/>
              <a:ext cx="1675715" cy="492443"/>
            </a:xfrm>
            <a:prstGeom prst="rect">
              <a:avLst/>
            </a:prstGeom>
            <a:noFill/>
          </p:spPr>
          <p:txBody>
            <a:bodyPr wrap="none" rtlCol="0">
              <a:spAutoFit/>
            </a:bodyPr>
            <a:lstStyle/>
            <a:p>
              <a:r>
                <a:rPr lang="en-US" sz="2600" dirty="0" smtClean="0"/>
                <a:t>Marker Set</a:t>
              </a:r>
              <a:endParaRPr lang="en-US" sz="2600" dirty="0"/>
            </a:p>
          </p:txBody>
        </p:sp>
        <p:sp>
          <p:nvSpPr>
            <p:cNvPr id="9" name="Rectangle 8"/>
            <p:cNvSpPr/>
            <p:nvPr/>
          </p:nvSpPr>
          <p:spPr>
            <a:xfrm>
              <a:off x="9025761" y="4286324"/>
              <a:ext cx="2087431" cy="215444"/>
            </a:xfrm>
            <a:prstGeom prst="rect">
              <a:avLst/>
            </a:prstGeom>
          </p:spPr>
          <p:txBody>
            <a:bodyPr wrap="none">
              <a:spAutoFit/>
            </a:bodyPr>
            <a:lstStyle/>
            <a:p>
              <a:r>
                <a:rPr lang="en-US" sz="800" dirty="0" smtClean="0"/>
                <a:t>https://www.natera.com/science-informatics</a:t>
              </a:r>
              <a:endParaRPr lang="en-US" sz="800" dirty="0"/>
            </a:p>
          </p:txBody>
        </p:sp>
        <p:sp>
          <p:nvSpPr>
            <p:cNvPr id="10" name="Rectangle 9"/>
            <p:cNvSpPr/>
            <p:nvPr/>
          </p:nvSpPr>
          <p:spPr>
            <a:xfrm>
              <a:off x="6889898" y="1456660"/>
              <a:ext cx="4710223" cy="30728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p:cNvSpPr/>
          <p:nvPr/>
        </p:nvSpPr>
        <p:spPr>
          <a:xfrm>
            <a:off x="6893444" y="3540637"/>
            <a:ext cx="4710223" cy="308695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974456" y="3671742"/>
            <a:ext cx="2548198" cy="492443"/>
          </a:xfrm>
          <a:prstGeom prst="rect">
            <a:avLst/>
          </a:prstGeom>
          <a:noFill/>
        </p:spPr>
        <p:txBody>
          <a:bodyPr wrap="none" rtlCol="0">
            <a:spAutoFit/>
          </a:bodyPr>
          <a:lstStyle/>
          <a:p>
            <a:r>
              <a:rPr lang="en-US" sz="2600" dirty="0" smtClean="0"/>
              <a:t>Quantitative Trait</a:t>
            </a:r>
            <a:endParaRPr lang="en-US" sz="2600" dirty="0"/>
          </a:p>
        </p:txBody>
      </p:sp>
      <p:pic>
        <p:nvPicPr>
          <p:cNvPr id="12" name="Picture 11"/>
          <p:cNvPicPr>
            <a:picLocks noChangeAspect="1"/>
          </p:cNvPicPr>
          <p:nvPr/>
        </p:nvPicPr>
        <p:blipFill rotWithShape="1">
          <a:blip r:embed="rId3"/>
          <a:srcRect l="6459" t="14074" r="28438" b="4259"/>
          <a:stretch/>
        </p:blipFill>
        <p:spPr>
          <a:xfrm>
            <a:off x="7380146" y="4055164"/>
            <a:ext cx="3459304" cy="2440885"/>
          </a:xfrm>
          <a:prstGeom prst="rect">
            <a:avLst/>
          </a:prstGeom>
        </p:spPr>
      </p:pic>
    </p:spTree>
    <p:extLst>
      <p:ext uri="{BB962C8B-B14F-4D97-AF65-F5344CB8AC3E}">
        <p14:creationId xmlns:p14="http://schemas.microsoft.com/office/powerpoint/2010/main" val="39349747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762" y="55027"/>
            <a:ext cx="10515600" cy="1325563"/>
          </a:xfrm>
        </p:spPr>
        <p:txBody>
          <a:bodyPr/>
          <a:lstStyle/>
          <a:p>
            <a:r>
              <a:rPr lang="en-US" dirty="0" smtClean="0"/>
              <a:t>Simple Marker Regression</a:t>
            </a:r>
            <a:endParaRPr lang="en-US" dirty="0"/>
          </a:p>
        </p:txBody>
      </p:sp>
      <p:sp>
        <p:nvSpPr>
          <p:cNvPr id="3" name="Content Placeholder 2"/>
          <p:cNvSpPr>
            <a:spLocks noGrp="1"/>
          </p:cNvSpPr>
          <p:nvPr>
            <p:ph idx="1"/>
          </p:nvPr>
        </p:nvSpPr>
        <p:spPr>
          <a:xfrm>
            <a:off x="838200" y="1511104"/>
            <a:ext cx="5419477" cy="5449254"/>
          </a:xfrm>
        </p:spPr>
        <p:txBody>
          <a:bodyPr>
            <a:normAutofit/>
          </a:bodyPr>
          <a:lstStyle/>
          <a:p>
            <a:r>
              <a:rPr lang="en-US" dirty="0" smtClean="0"/>
              <a:t>Consider each marker individually</a:t>
            </a:r>
          </a:p>
          <a:p>
            <a:r>
              <a:rPr lang="en-US" dirty="0" err="1" smtClean="0"/>
              <a:t>qtl</a:t>
            </a:r>
            <a:r>
              <a:rPr lang="en-US" dirty="0" smtClean="0"/>
              <a:t> package in R (Karl Broman)</a:t>
            </a:r>
          </a:p>
          <a:p>
            <a:pPr lvl="1"/>
            <a:r>
              <a:rPr lang="en-US" dirty="0" err="1" smtClean="0"/>
              <a:t>scanone</a:t>
            </a:r>
            <a:r>
              <a:rPr lang="en-US" dirty="0" smtClean="0"/>
              <a:t>() function</a:t>
            </a:r>
          </a:p>
          <a:p>
            <a:pPr lvl="1"/>
            <a:r>
              <a:rPr lang="en-US" dirty="0" smtClean="0"/>
              <a:t>Backcross, use a t-test (I use a backcross assumption)</a:t>
            </a:r>
          </a:p>
          <a:p>
            <a:pPr lvl="1"/>
            <a:r>
              <a:rPr lang="en-US" dirty="0" smtClean="0"/>
              <a:t>Intercross uses an ANOVA </a:t>
            </a:r>
          </a:p>
          <a:p>
            <a:r>
              <a:rPr lang="en-US" dirty="0" smtClean="0"/>
              <a:t>Traditionally uses a LOD score to measure significance</a:t>
            </a:r>
          </a:p>
          <a:p>
            <a:pPr lvl="1"/>
            <a:r>
              <a:rPr lang="en-US" dirty="0" smtClean="0"/>
              <a:t>log10 likelihood ratio comparing the hypothesis that there is a QTL at the marker to the hypothesis that there is no QTL anywhere in the genome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676578898"/>
              </p:ext>
            </p:extLst>
          </p:nvPr>
        </p:nvGraphicFramePr>
        <p:xfrm>
          <a:off x="6596047" y="1216669"/>
          <a:ext cx="5418666" cy="1752600"/>
        </p:xfrm>
        <a:graphic>
          <a:graphicData uri="http://schemas.openxmlformats.org/drawingml/2006/table">
            <a:tbl>
              <a:tblPr firstRow="1" bandRow="1">
                <a:tableStyleId>{EB344D84-9AFB-497E-A393-DC336BA19D2E}</a:tableStyleId>
              </a:tblPr>
              <a:tblGrid>
                <a:gridCol w="2709333"/>
                <a:gridCol w="2709333"/>
              </a:tblGrid>
              <a:tr h="370840">
                <a:tc>
                  <a:txBody>
                    <a:bodyPr/>
                    <a:lstStyle/>
                    <a:p>
                      <a:r>
                        <a:rPr lang="en-US" dirty="0" smtClean="0"/>
                        <a:t>Design</a:t>
                      </a:r>
                      <a:endParaRPr lang="en-US" dirty="0"/>
                    </a:p>
                  </a:txBody>
                  <a:tcPr/>
                </a:tc>
                <a:tc>
                  <a:txBody>
                    <a:bodyPr/>
                    <a:lstStyle/>
                    <a:p>
                      <a:r>
                        <a:rPr lang="en-US" dirty="0" smtClean="0"/>
                        <a:t>Potential</a:t>
                      </a:r>
                      <a:r>
                        <a:rPr lang="en-US" baseline="0" dirty="0" smtClean="0"/>
                        <a:t> Genotypes</a:t>
                      </a:r>
                      <a:endParaRPr lang="en-US" dirty="0"/>
                    </a:p>
                  </a:txBody>
                  <a:tcPr/>
                </a:tc>
              </a:tr>
              <a:tr h="370840">
                <a:tc>
                  <a:txBody>
                    <a:bodyPr/>
                    <a:lstStyle/>
                    <a:p>
                      <a:r>
                        <a:rPr lang="en-US" dirty="0" smtClean="0"/>
                        <a:t>Recombinant</a:t>
                      </a:r>
                      <a:r>
                        <a:rPr lang="en-US" baseline="0" dirty="0" smtClean="0"/>
                        <a:t> Inbred</a:t>
                      </a:r>
                      <a:endParaRPr lang="en-US" dirty="0"/>
                    </a:p>
                  </a:txBody>
                  <a:tcPr/>
                </a:tc>
                <a:tc>
                  <a:txBody>
                    <a:bodyPr/>
                    <a:lstStyle/>
                    <a:p>
                      <a:r>
                        <a:rPr lang="en-US" dirty="0" smtClean="0"/>
                        <a:t>A/A &amp; a/a</a:t>
                      </a:r>
                      <a:endParaRPr lang="en-US" dirty="0"/>
                    </a:p>
                  </a:txBody>
                  <a:tcPr/>
                </a:tc>
              </a:tr>
              <a:tr h="370840">
                <a:tc>
                  <a:txBody>
                    <a:bodyPr/>
                    <a:lstStyle/>
                    <a:p>
                      <a:r>
                        <a:rPr lang="en-US" dirty="0" smtClean="0"/>
                        <a:t>Backcross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Scenario 1: A/a</a:t>
                      </a:r>
                      <a:r>
                        <a:rPr lang="en-US" baseline="0" dirty="0" smtClean="0"/>
                        <a:t> &amp; A/A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Scenario 2: A/a &amp; a/a</a:t>
                      </a:r>
                      <a:endParaRPr lang="en-US" dirty="0" smtClean="0"/>
                    </a:p>
                  </a:txBody>
                  <a:tcPr/>
                </a:tc>
              </a:tr>
              <a:tr h="370840">
                <a:tc>
                  <a:txBody>
                    <a:bodyPr/>
                    <a:lstStyle/>
                    <a:p>
                      <a:r>
                        <a:rPr lang="en-US" dirty="0" smtClean="0"/>
                        <a:t>Intercross</a:t>
                      </a:r>
                      <a:endParaRPr lang="en-US" dirty="0"/>
                    </a:p>
                  </a:txBody>
                  <a:tcPr/>
                </a:tc>
                <a:tc>
                  <a:txBody>
                    <a:bodyPr/>
                    <a:lstStyle/>
                    <a:p>
                      <a:r>
                        <a:rPr lang="en-US" dirty="0" smtClean="0"/>
                        <a:t>a/a,</a:t>
                      </a:r>
                      <a:r>
                        <a:rPr lang="en-US" baseline="0" dirty="0" smtClean="0"/>
                        <a:t> A/a, &amp; A/A</a:t>
                      </a:r>
                      <a:endParaRPr lang="en-US" dirty="0"/>
                    </a:p>
                  </a:txBody>
                  <a:tcPr/>
                </a:tc>
              </a:tr>
            </a:tbl>
          </a:graphicData>
        </a:graphic>
      </p:graphicFrame>
      <p:pic>
        <p:nvPicPr>
          <p:cNvPr id="5" name="Picture 4"/>
          <p:cNvPicPr>
            <a:picLocks noChangeAspect="1"/>
          </p:cNvPicPr>
          <p:nvPr/>
        </p:nvPicPr>
        <p:blipFill rotWithShape="1">
          <a:blip r:embed="rId2"/>
          <a:srcRect l="5920" t="16666" r="21543" b="10365"/>
          <a:stretch/>
        </p:blipFill>
        <p:spPr>
          <a:xfrm>
            <a:off x="6273751" y="3138985"/>
            <a:ext cx="5668040" cy="3207224"/>
          </a:xfrm>
          <a:prstGeom prst="rect">
            <a:avLst/>
          </a:prstGeom>
        </p:spPr>
      </p:pic>
    </p:spTree>
    <p:extLst>
      <p:ext uri="{BB962C8B-B14F-4D97-AF65-F5344CB8AC3E}">
        <p14:creationId xmlns:p14="http://schemas.microsoft.com/office/powerpoint/2010/main" val="15098954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Explore New Methods?</a:t>
            </a:r>
            <a:endParaRPr lang="en-US" dirty="0"/>
          </a:p>
        </p:txBody>
      </p:sp>
      <p:sp>
        <p:nvSpPr>
          <p:cNvPr id="3" name="Content Placeholder 2"/>
          <p:cNvSpPr>
            <a:spLocks noGrp="1"/>
          </p:cNvSpPr>
          <p:nvPr>
            <p:ph idx="1"/>
          </p:nvPr>
        </p:nvSpPr>
        <p:spPr>
          <a:xfrm>
            <a:off x="4211052" y="1825624"/>
            <a:ext cx="7555831" cy="4912059"/>
          </a:xfrm>
        </p:spPr>
        <p:txBody>
          <a:bodyPr>
            <a:normAutofit fontScale="85000" lnSpcReduction="20000"/>
          </a:bodyPr>
          <a:lstStyle/>
          <a:p>
            <a:r>
              <a:rPr lang="en-US" dirty="0" smtClean="0"/>
              <a:t>Expanding from RI panel to </a:t>
            </a:r>
            <a:r>
              <a:rPr lang="en-US" b="1" u="sng" dirty="0" smtClean="0"/>
              <a:t>h</a:t>
            </a:r>
            <a:r>
              <a:rPr lang="en-US" dirty="0" smtClean="0"/>
              <a:t>ybrid </a:t>
            </a:r>
            <a:r>
              <a:rPr lang="en-US" b="1" u="sng" dirty="0" smtClean="0"/>
              <a:t>r</a:t>
            </a:r>
            <a:r>
              <a:rPr lang="en-US" dirty="0" smtClean="0"/>
              <a:t>at </a:t>
            </a:r>
            <a:r>
              <a:rPr lang="en-US" b="1" u="sng" dirty="0" smtClean="0"/>
              <a:t>d</a:t>
            </a:r>
            <a:r>
              <a:rPr lang="en-US" dirty="0" smtClean="0"/>
              <a:t>iversity </a:t>
            </a:r>
            <a:r>
              <a:rPr lang="en-US" b="1" u="sng" dirty="0" smtClean="0"/>
              <a:t>p</a:t>
            </a:r>
            <a:r>
              <a:rPr lang="en-US" dirty="0" smtClean="0"/>
              <a:t>anel (HRDP)</a:t>
            </a:r>
          </a:p>
          <a:p>
            <a:pPr lvl="1"/>
            <a:r>
              <a:rPr lang="en-US" dirty="0" smtClean="0"/>
              <a:t>Good: more strains (going from 30 RI strains to 60 total), therefore more power.  Possibly more diversity in our phenotypes we are looking at.  </a:t>
            </a:r>
          </a:p>
          <a:p>
            <a:pPr lvl="1"/>
            <a:r>
              <a:rPr lang="en-US" dirty="0" smtClean="0"/>
              <a:t>Bad: </a:t>
            </a:r>
            <a:r>
              <a:rPr lang="en-US" dirty="0"/>
              <a:t>s</a:t>
            </a:r>
            <a:r>
              <a:rPr lang="en-US" dirty="0" smtClean="0"/>
              <a:t>trains no longer have the same type of relationship to each other</a:t>
            </a:r>
          </a:p>
          <a:p>
            <a:r>
              <a:rPr lang="en-US" dirty="0" smtClean="0"/>
              <a:t>Interested in Multivariate Methods</a:t>
            </a:r>
          </a:p>
          <a:p>
            <a:pPr lvl="1"/>
            <a:r>
              <a:rPr lang="en-US" dirty="0" smtClean="0"/>
              <a:t>Many times, not just interested in 1 phenotype.</a:t>
            </a:r>
          </a:p>
          <a:p>
            <a:pPr lvl="1"/>
            <a:r>
              <a:rPr lang="en-US" dirty="0" smtClean="0"/>
              <a:t>Example 1: blood pressure.  </a:t>
            </a:r>
            <a:r>
              <a:rPr lang="en-US" dirty="0" err="1" smtClean="0"/>
              <a:t>Pravenec</a:t>
            </a:r>
            <a:r>
              <a:rPr lang="en-US" dirty="0" smtClean="0"/>
              <a:t> measured day time, night time, SBP and DBP.  What measure do we use to represent blood pressure?  </a:t>
            </a:r>
          </a:p>
          <a:p>
            <a:pPr lvl="1"/>
            <a:r>
              <a:rPr lang="en-US" dirty="0" smtClean="0"/>
              <a:t>Example 2: 2-bottle choice (2BC) drinking in the BXD’s.  We have expression data on a BXD RI panel, but got the 2BC phenotype from 2 different labs </a:t>
            </a:r>
            <a:r>
              <a:rPr lang="en-US" dirty="0"/>
              <a:t>(Rodriguez et al., 1994 included 21 strains and Phillips et al., 1994 included 19 strains)</a:t>
            </a:r>
            <a:r>
              <a:rPr lang="en-US" dirty="0" smtClean="0"/>
              <a:t>.  Which lab’s data do you use?    </a:t>
            </a:r>
          </a:p>
          <a:p>
            <a:pPr lvl="1"/>
            <a:r>
              <a:rPr lang="en-US" dirty="0" smtClean="0"/>
              <a:t>These phenotypes aren’t independent from one another</a:t>
            </a:r>
          </a:p>
        </p:txBody>
      </p:sp>
      <p:pic>
        <p:nvPicPr>
          <p:cNvPr id="3074"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891" y="2817144"/>
            <a:ext cx="3926727" cy="221205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38444" y="5012978"/>
            <a:ext cx="2037737" cy="215444"/>
          </a:xfrm>
          <a:prstGeom prst="rect">
            <a:avLst/>
          </a:prstGeom>
        </p:spPr>
        <p:txBody>
          <a:bodyPr wrap="none">
            <a:spAutoFit/>
          </a:bodyPr>
          <a:lstStyle/>
          <a:p>
            <a:r>
              <a:rPr lang="en-US" sz="800" dirty="0" smtClean="0"/>
              <a:t>https://ipscell.com/tag/hiromitsu-nakauchi/</a:t>
            </a:r>
            <a:endParaRPr lang="en-US" sz="800" dirty="0"/>
          </a:p>
        </p:txBody>
      </p:sp>
    </p:spTree>
    <p:extLst>
      <p:ext uri="{BB962C8B-B14F-4D97-AF65-F5344CB8AC3E}">
        <p14:creationId xmlns:p14="http://schemas.microsoft.com/office/powerpoint/2010/main" val="30453057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1: </a:t>
            </a:r>
            <a:br>
              <a:rPr lang="en-US" dirty="0" smtClean="0"/>
            </a:br>
            <a:r>
              <a:rPr lang="en-US" dirty="0" smtClean="0"/>
              <a:t>Population Stratification</a:t>
            </a:r>
            <a:endParaRPr lang="en-US" dirty="0"/>
          </a:p>
        </p:txBody>
      </p:sp>
      <p:sp>
        <p:nvSpPr>
          <p:cNvPr id="3" name="Content Placeholder 2"/>
          <p:cNvSpPr>
            <a:spLocks noGrp="1"/>
          </p:cNvSpPr>
          <p:nvPr>
            <p:ph idx="1"/>
          </p:nvPr>
        </p:nvSpPr>
        <p:spPr>
          <a:xfrm>
            <a:off x="838201" y="1825625"/>
            <a:ext cx="6040272" cy="4848130"/>
          </a:xfrm>
        </p:spPr>
        <p:txBody>
          <a:bodyPr>
            <a:normAutofit/>
          </a:bodyPr>
          <a:lstStyle/>
          <a:p>
            <a:r>
              <a:rPr lang="en-US" dirty="0" smtClean="0"/>
              <a:t>Confounding by ethnicity</a:t>
            </a:r>
          </a:p>
          <a:p>
            <a:pPr lvl="1"/>
            <a:r>
              <a:rPr lang="en-US" dirty="0" smtClean="0"/>
              <a:t>Differences in allele frequencies due to differences in ancestry rather than association of genes with disease</a:t>
            </a:r>
          </a:p>
          <a:p>
            <a:r>
              <a:rPr lang="en-US" dirty="0" smtClean="0"/>
              <a:t>Non-random mating between groups</a:t>
            </a:r>
          </a:p>
          <a:p>
            <a:pPr lvl="1"/>
            <a:r>
              <a:rPr lang="en-US" dirty="0" smtClean="0"/>
              <a:t>Different relationships between each combination of strain (admixture)</a:t>
            </a:r>
          </a:p>
          <a:p>
            <a:pPr lvl="2"/>
            <a:r>
              <a:rPr lang="en-US" dirty="0" smtClean="0"/>
              <a:t>True for the HRDP </a:t>
            </a:r>
          </a:p>
          <a:p>
            <a:pPr lvl="1"/>
            <a:r>
              <a:rPr lang="en-US" dirty="0" smtClean="0"/>
              <a:t>In humans, physical separation (say African vs European descent) </a:t>
            </a:r>
          </a:p>
          <a:p>
            <a:pPr lvl="1"/>
            <a:r>
              <a:rPr lang="en-US" dirty="0" smtClean="0"/>
              <a:t> Genetic drift of allele frequencies in each group </a:t>
            </a:r>
          </a:p>
          <a:p>
            <a:pPr marL="457200" lvl="1" indent="0">
              <a:buNone/>
            </a:pPr>
            <a:endParaRPr lang="en-US" dirty="0" smtClean="0"/>
          </a:p>
        </p:txBody>
      </p:sp>
      <p:grpSp>
        <p:nvGrpSpPr>
          <p:cNvPr id="17" name="Group 16"/>
          <p:cNvGrpSpPr/>
          <p:nvPr/>
        </p:nvGrpSpPr>
        <p:grpSpPr>
          <a:xfrm>
            <a:off x="6875457" y="179008"/>
            <a:ext cx="5011008" cy="2609001"/>
            <a:chOff x="6796586" y="2210937"/>
            <a:chExt cx="5011008" cy="2609001"/>
          </a:xfrm>
        </p:grpSpPr>
        <p:sp>
          <p:nvSpPr>
            <p:cNvPr id="4" name="Rectangle 3"/>
            <p:cNvSpPr/>
            <p:nvPr/>
          </p:nvSpPr>
          <p:spPr>
            <a:xfrm>
              <a:off x="6796586" y="2210937"/>
              <a:ext cx="1774208" cy="9144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Genetic Variant</a:t>
              </a:r>
            </a:p>
            <a:p>
              <a:pPr algn="ctr"/>
              <a:r>
                <a:rPr lang="en-US" dirty="0" smtClean="0"/>
                <a:t>(SNP)</a:t>
              </a:r>
              <a:endParaRPr lang="en-US" dirty="0"/>
            </a:p>
          </p:txBody>
        </p:sp>
        <p:sp>
          <p:nvSpPr>
            <p:cNvPr id="5" name="Rectangle 4"/>
            <p:cNvSpPr/>
            <p:nvPr/>
          </p:nvSpPr>
          <p:spPr>
            <a:xfrm>
              <a:off x="10033386" y="2213211"/>
              <a:ext cx="1774208" cy="9144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Phenotype</a:t>
              </a:r>
              <a:endParaRPr lang="en-US" dirty="0"/>
            </a:p>
          </p:txBody>
        </p:sp>
        <p:sp>
          <p:nvSpPr>
            <p:cNvPr id="6" name="Rectangle 5"/>
            <p:cNvSpPr/>
            <p:nvPr/>
          </p:nvSpPr>
          <p:spPr>
            <a:xfrm>
              <a:off x="8414986" y="3905538"/>
              <a:ext cx="1774208" cy="9144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Ethnicity</a:t>
              </a:r>
            </a:p>
          </p:txBody>
        </p:sp>
        <p:cxnSp>
          <p:nvCxnSpPr>
            <p:cNvPr id="8" name="Straight Arrow Connector 7"/>
            <p:cNvCxnSpPr>
              <a:stCxn id="6" idx="0"/>
              <a:endCxn id="5" idx="2"/>
            </p:cNvCxnSpPr>
            <p:nvPr/>
          </p:nvCxnSpPr>
          <p:spPr>
            <a:xfrm flipV="1">
              <a:off x="9302090" y="3127611"/>
              <a:ext cx="1618400" cy="7779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6" idx="0"/>
              <a:endCxn id="4" idx="2"/>
            </p:cNvCxnSpPr>
            <p:nvPr/>
          </p:nvCxnSpPr>
          <p:spPr>
            <a:xfrm flipH="1" flipV="1">
              <a:off x="7683690" y="3125337"/>
              <a:ext cx="1618400" cy="7802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4" idx="3"/>
              <a:endCxn id="5" idx="1"/>
            </p:cNvCxnSpPr>
            <p:nvPr/>
          </p:nvCxnSpPr>
          <p:spPr>
            <a:xfrm>
              <a:off x="8570794" y="2668137"/>
              <a:ext cx="1462592" cy="2274"/>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156056" y="2292824"/>
              <a:ext cx="292068" cy="369332"/>
            </a:xfrm>
            <a:prstGeom prst="rect">
              <a:avLst/>
            </a:prstGeom>
            <a:noFill/>
          </p:spPr>
          <p:txBody>
            <a:bodyPr wrap="none" rtlCol="0">
              <a:spAutoFit/>
            </a:bodyPr>
            <a:lstStyle/>
            <a:p>
              <a:r>
                <a:rPr lang="en-US" dirty="0" smtClean="0"/>
                <a:t>?</a:t>
              </a:r>
              <a:endParaRPr lang="en-US" dirty="0"/>
            </a:p>
          </p:txBody>
        </p:sp>
      </p:grpSp>
      <p:pic>
        <p:nvPicPr>
          <p:cNvPr id="18" name="Picture 17"/>
          <p:cNvPicPr>
            <a:picLocks noChangeAspect="1"/>
          </p:cNvPicPr>
          <p:nvPr/>
        </p:nvPicPr>
        <p:blipFill rotWithShape="1">
          <a:blip r:embed="rId2"/>
          <a:srcRect l="61465" t="11089" r="11429" b="1567"/>
          <a:stretch/>
        </p:blipFill>
        <p:spPr>
          <a:xfrm>
            <a:off x="7791450" y="2940050"/>
            <a:ext cx="3625850" cy="3651250"/>
          </a:xfrm>
          <a:prstGeom prst="rect">
            <a:avLst/>
          </a:prstGeom>
          <a:ln>
            <a:solidFill>
              <a:schemeClr val="tx1"/>
            </a:solidFill>
          </a:ln>
        </p:spPr>
      </p:pic>
      <p:sp>
        <p:nvSpPr>
          <p:cNvPr id="19" name="Rectangle 18"/>
          <p:cNvSpPr/>
          <p:nvPr/>
        </p:nvSpPr>
        <p:spPr>
          <a:xfrm>
            <a:off x="7761916" y="6566356"/>
            <a:ext cx="6096000" cy="215444"/>
          </a:xfrm>
          <a:prstGeom prst="rect">
            <a:avLst/>
          </a:prstGeom>
        </p:spPr>
        <p:txBody>
          <a:bodyPr>
            <a:spAutoFit/>
          </a:bodyPr>
          <a:lstStyle/>
          <a:p>
            <a:r>
              <a:rPr lang="en-US" sz="800" dirty="0" smtClean="0"/>
              <a:t>http://www.anim.med.kyoto-u.ac.jp/NBR/Images/phylogenetic_tree_132_200_2.png</a:t>
            </a:r>
            <a:endParaRPr lang="en-US" sz="800" dirty="0"/>
          </a:p>
        </p:txBody>
      </p:sp>
    </p:spTree>
    <p:extLst>
      <p:ext uri="{BB962C8B-B14F-4D97-AF65-F5344CB8AC3E}">
        <p14:creationId xmlns:p14="http://schemas.microsoft.com/office/powerpoint/2010/main" val="13065910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EMMA: Adjustment for Population Stratification</a:t>
            </a:r>
            <a:endParaRPr lang="en-US" dirty="0"/>
          </a:p>
        </p:txBody>
      </p:sp>
      <p:sp>
        <p:nvSpPr>
          <p:cNvPr id="3" name="Content Placeholder 2"/>
          <p:cNvSpPr>
            <a:spLocks noGrp="1"/>
          </p:cNvSpPr>
          <p:nvPr>
            <p:ph idx="1"/>
          </p:nvPr>
        </p:nvSpPr>
        <p:spPr>
          <a:xfrm>
            <a:off x="838200" y="1825625"/>
            <a:ext cx="5931090" cy="4351338"/>
          </a:xfrm>
        </p:spPr>
        <p:txBody>
          <a:bodyPr>
            <a:normAutofit fontScale="92500" lnSpcReduction="10000"/>
          </a:bodyPr>
          <a:lstStyle/>
          <a:p>
            <a:r>
              <a:rPr lang="en-US" b="1" u="sng" dirty="0" smtClean="0"/>
              <a:t>E</a:t>
            </a:r>
            <a:r>
              <a:rPr lang="en-US" dirty="0" smtClean="0"/>
              <a:t>fficient </a:t>
            </a:r>
            <a:r>
              <a:rPr lang="en-US" b="1" u="sng" dirty="0" smtClean="0"/>
              <a:t>M</a:t>
            </a:r>
            <a:r>
              <a:rPr lang="en-US" dirty="0" smtClean="0"/>
              <a:t>ixed-</a:t>
            </a:r>
            <a:r>
              <a:rPr lang="en-US" b="1" u="sng" dirty="0" smtClean="0"/>
              <a:t>M</a:t>
            </a:r>
            <a:r>
              <a:rPr lang="en-US" dirty="0" smtClean="0"/>
              <a:t>odel </a:t>
            </a:r>
            <a:r>
              <a:rPr lang="en-US" b="1" u="sng" dirty="0" smtClean="0"/>
              <a:t>A</a:t>
            </a:r>
            <a:r>
              <a:rPr lang="en-US" dirty="0" smtClean="0"/>
              <a:t>ssociation (EMMA)</a:t>
            </a:r>
          </a:p>
          <a:p>
            <a:r>
              <a:rPr lang="en-US" dirty="0" smtClean="0">
                <a:hlinkClick r:id="rId2"/>
              </a:rPr>
              <a:t>http://mouse.cs.ucla.edu/emma/</a:t>
            </a:r>
            <a:endParaRPr lang="en-US" dirty="0" smtClean="0"/>
          </a:p>
          <a:p>
            <a:r>
              <a:rPr lang="en-US" dirty="0" smtClean="0"/>
              <a:t>From </a:t>
            </a:r>
            <a:r>
              <a:rPr lang="en-US" dirty="0" err="1" smtClean="0"/>
              <a:t>Eleazar</a:t>
            </a:r>
            <a:r>
              <a:rPr lang="en-US" dirty="0" smtClean="0"/>
              <a:t> </a:t>
            </a:r>
            <a:r>
              <a:rPr lang="en-US" dirty="0" err="1" smtClean="0"/>
              <a:t>Eskin’s</a:t>
            </a:r>
            <a:r>
              <a:rPr lang="en-US" dirty="0" smtClean="0"/>
              <a:t> lab at UCLA  (PMID: 18385116)</a:t>
            </a:r>
          </a:p>
          <a:p>
            <a:r>
              <a:rPr lang="en-US" dirty="0" smtClean="0"/>
              <a:t>R package</a:t>
            </a:r>
          </a:p>
          <a:p>
            <a:pPr lvl="1"/>
            <a:r>
              <a:rPr lang="en-US" dirty="0" smtClean="0"/>
              <a:t>Warning!!!  There is another </a:t>
            </a:r>
            <a:r>
              <a:rPr lang="en-US" dirty="0" err="1" smtClean="0"/>
              <a:t>emma</a:t>
            </a:r>
            <a:r>
              <a:rPr lang="en-US" dirty="0" smtClean="0"/>
              <a:t> package in R as well (Evolutionary model-based </a:t>
            </a:r>
            <a:r>
              <a:rPr lang="en-US" dirty="0" err="1" smtClean="0"/>
              <a:t>multiresponse</a:t>
            </a:r>
            <a:r>
              <a:rPr lang="en-US" dirty="0" smtClean="0"/>
              <a:t> approach).  Please download directly from </a:t>
            </a:r>
            <a:r>
              <a:rPr lang="en-US" dirty="0" err="1" smtClean="0"/>
              <a:t>Eskin’s</a:t>
            </a:r>
            <a:r>
              <a:rPr lang="en-US" dirty="0" smtClean="0"/>
              <a:t> website</a:t>
            </a:r>
          </a:p>
          <a:p>
            <a:pPr lvl="1"/>
            <a:r>
              <a:rPr lang="en-US" dirty="0" smtClean="0"/>
              <a:t>Spencer installed the correct version on </a:t>
            </a:r>
            <a:r>
              <a:rPr lang="en-US" dirty="0" err="1" smtClean="0"/>
              <a:t>sysgen</a:t>
            </a:r>
            <a:r>
              <a:rPr lang="en-US" dirty="0" smtClean="0"/>
              <a:t> </a:t>
            </a:r>
          </a:p>
          <a:p>
            <a:endParaRPr lang="en-US" dirty="0"/>
          </a:p>
        </p:txBody>
      </p:sp>
      <mc:AlternateContent xmlns:mc="http://schemas.openxmlformats.org/markup-compatibility/2006" xmlns:a14="http://schemas.microsoft.com/office/drawing/2010/main">
        <mc:Choice Requires="a14">
          <p:sp>
            <p:nvSpPr>
              <p:cNvPr id="6" name="Rectangle 5"/>
              <p:cNvSpPr/>
              <p:nvPr/>
            </p:nvSpPr>
            <p:spPr>
              <a:xfrm>
                <a:off x="7459254" y="1306350"/>
                <a:ext cx="3882035" cy="64633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600" b="1" i="1" smtClean="0">
                          <a:solidFill>
                            <a:srgbClr val="FF0000"/>
                          </a:solidFill>
                          <a:latin typeface="Cambria Math" panose="02040503050406030204" pitchFamily="18" charset="0"/>
                        </a:rPr>
                        <m:t>𝒚</m:t>
                      </m:r>
                      <m:r>
                        <a:rPr lang="en-US" sz="3600" b="1" i="0">
                          <a:solidFill>
                            <a:srgbClr val="FF0000"/>
                          </a:solidFill>
                          <a:latin typeface="Cambria Math" panose="02040503050406030204" pitchFamily="18" charset="0"/>
                        </a:rPr>
                        <m:t>=</m:t>
                      </m:r>
                      <m:r>
                        <a:rPr lang="en-US" sz="3600" b="1" i="1">
                          <a:solidFill>
                            <a:srgbClr val="FF0000"/>
                          </a:solidFill>
                          <a:latin typeface="Cambria Math" panose="02040503050406030204" pitchFamily="18" charset="0"/>
                        </a:rPr>
                        <m:t>𝑿</m:t>
                      </m:r>
                      <m:r>
                        <a:rPr lang="en-US" sz="3600" b="1" i="1">
                          <a:solidFill>
                            <a:srgbClr val="FF0000"/>
                          </a:solidFill>
                          <a:latin typeface="Cambria Math" panose="02040503050406030204" pitchFamily="18" charset="0"/>
                        </a:rPr>
                        <m:t>𝜷</m:t>
                      </m:r>
                      <m:r>
                        <a:rPr lang="en-US" sz="3600" b="1" i="0">
                          <a:solidFill>
                            <a:srgbClr val="FF0000"/>
                          </a:solidFill>
                          <a:latin typeface="Cambria Math" panose="02040503050406030204" pitchFamily="18" charset="0"/>
                        </a:rPr>
                        <m:t>+</m:t>
                      </m:r>
                      <m:r>
                        <a:rPr lang="en-US" sz="3600" b="1" i="1">
                          <a:solidFill>
                            <a:srgbClr val="FF0000"/>
                          </a:solidFill>
                          <a:latin typeface="Cambria Math" panose="02040503050406030204" pitchFamily="18" charset="0"/>
                        </a:rPr>
                        <m:t>𝒁𝒖</m:t>
                      </m:r>
                      <m:r>
                        <a:rPr lang="en-US" sz="3600" b="1" i="0">
                          <a:solidFill>
                            <a:srgbClr val="FF0000"/>
                          </a:solidFill>
                          <a:latin typeface="Cambria Math" panose="02040503050406030204" pitchFamily="18" charset="0"/>
                        </a:rPr>
                        <m:t>+</m:t>
                      </m:r>
                      <m:r>
                        <a:rPr lang="en-US" sz="3600" b="1" i="1">
                          <a:solidFill>
                            <a:srgbClr val="FF0000"/>
                          </a:solidFill>
                          <a:latin typeface="Cambria Math" panose="02040503050406030204" pitchFamily="18" charset="0"/>
                        </a:rPr>
                        <m:t>𝒆</m:t>
                      </m:r>
                    </m:oMath>
                  </m:oMathPara>
                </a14:m>
                <a:endParaRPr lang="en-US" sz="3600" b="1" dirty="0">
                  <a:solidFill>
                    <a:srgbClr val="FF0000"/>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7459254" y="1306350"/>
                <a:ext cx="3882035" cy="646331"/>
              </a:xfrm>
              <a:prstGeom prst="rect">
                <a:avLst/>
              </a:prstGeom>
              <a:blipFill rotWithShape="0">
                <a:blip r:embed="rId3"/>
                <a:stretch>
                  <a:fillRect/>
                </a:stretch>
              </a:blipFill>
            </p:spPr>
            <p:txBody>
              <a:bodyPr/>
              <a:lstStyle/>
              <a:p>
                <a:r>
                  <a:rPr lang="en-US">
                    <a:noFill/>
                  </a:rPr>
                  <a:t> </a:t>
                </a:r>
              </a:p>
            </p:txBody>
          </p:sp>
        </mc:Fallback>
      </mc:AlternateContent>
      <p:sp>
        <p:nvSpPr>
          <p:cNvPr id="7" name="TextBox 6"/>
          <p:cNvSpPr txBox="1"/>
          <p:nvPr/>
        </p:nvSpPr>
        <p:spPr>
          <a:xfrm>
            <a:off x="7271486" y="1978926"/>
            <a:ext cx="4920514" cy="3970318"/>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rPr>
              <a:t>Where:</a:t>
            </a:r>
          </a:p>
          <a:p>
            <a:r>
              <a:rPr lang="en-US" dirty="0" smtClean="0">
                <a:latin typeface="Cambria Math" panose="02040503050406030204" pitchFamily="18" charset="0"/>
                <a:ea typeface="Cambria Math" panose="02040503050406030204" pitchFamily="18" charset="0"/>
              </a:rPr>
              <a:t>n is the # measurements of a phenotype </a:t>
            </a:r>
          </a:p>
          <a:p>
            <a:r>
              <a:rPr lang="en-US" dirty="0" smtClean="0">
                <a:latin typeface="Cambria Math" panose="02040503050406030204" pitchFamily="18" charset="0"/>
                <a:ea typeface="Cambria Math" panose="02040503050406030204" pitchFamily="18" charset="0"/>
              </a:rPr>
              <a:t>t is the # of inbred strains</a:t>
            </a:r>
          </a:p>
          <a:p>
            <a:r>
              <a:rPr lang="en-US" dirty="0" smtClean="0">
                <a:latin typeface="Cambria Math" panose="02040503050406030204" pitchFamily="18" charset="0"/>
                <a:ea typeface="Cambria Math" panose="02040503050406030204" pitchFamily="18" charset="0"/>
              </a:rPr>
              <a:t>q is the # of fixed effect parameters</a:t>
            </a:r>
          </a:p>
          <a:p>
            <a:r>
              <a:rPr lang="en-US" b="1" dirty="0" smtClean="0">
                <a:latin typeface="Cambria Math" panose="02040503050406030204" pitchFamily="18" charset="0"/>
                <a:ea typeface="Cambria Math" panose="02040503050406030204" pitchFamily="18" charset="0"/>
              </a:rPr>
              <a:t>y</a:t>
            </a:r>
            <a:r>
              <a:rPr lang="en-US" dirty="0" smtClean="0">
                <a:latin typeface="Cambria Math" panose="02040503050406030204" pitchFamily="18" charset="0"/>
                <a:ea typeface="Cambria Math" panose="02040503050406030204" pitchFamily="18" charset="0"/>
              </a:rPr>
              <a:t> is the n x 1 vector of phenotypes</a:t>
            </a:r>
          </a:p>
          <a:p>
            <a:r>
              <a:rPr lang="en-US" b="1" dirty="0" smtClean="0">
                <a:latin typeface="Cambria Math" panose="02040503050406030204" pitchFamily="18" charset="0"/>
                <a:ea typeface="Cambria Math" panose="02040503050406030204" pitchFamily="18" charset="0"/>
              </a:rPr>
              <a:t>X</a:t>
            </a:r>
            <a:r>
              <a:rPr lang="en-US" dirty="0" smtClean="0">
                <a:latin typeface="Cambria Math" panose="02040503050406030204" pitchFamily="18" charset="0"/>
                <a:ea typeface="Cambria Math" panose="02040503050406030204" pitchFamily="18" charset="0"/>
              </a:rPr>
              <a:t> is the n x q fixed-effects design matrix 	including: mean, SNPs and any 	confounders </a:t>
            </a:r>
          </a:p>
          <a:p>
            <a:r>
              <a:rPr lang="el-GR" b="1" dirty="0" smtClean="0">
                <a:latin typeface="Cambria Math" panose="02040503050406030204" pitchFamily="18" charset="0"/>
                <a:ea typeface="Cambria Math" panose="02040503050406030204" pitchFamily="18" charset="0"/>
              </a:rPr>
              <a:t>β</a:t>
            </a:r>
            <a:r>
              <a:rPr lang="en-US" dirty="0" smtClean="0">
                <a:latin typeface="Cambria Math" panose="02040503050406030204" pitchFamily="18" charset="0"/>
                <a:ea typeface="Cambria Math" panose="02040503050406030204" pitchFamily="18" charset="0"/>
              </a:rPr>
              <a:t> is the q x 1 vector of fixed coefficients </a:t>
            </a:r>
          </a:p>
          <a:p>
            <a:r>
              <a:rPr lang="en-US" b="1" dirty="0" smtClean="0">
                <a:latin typeface="Cambria Math" panose="02040503050406030204" pitchFamily="18" charset="0"/>
                <a:ea typeface="Cambria Math" panose="02040503050406030204" pitchFamily="18" charset="0"/>
              </a:rPr>
              <a:t>Z</a:t>
            </a:r>
            <a:r>
              <a:rPr lang="en-US" dirty="0" smtClean="0">
                <a:latin typeface="Cambria Math" panose="02040503050406030204" pitchFamily="18" charset="0"/>
                <a:ea typeface="Cambria Math" panose="02040503050406030204" pitchFamily="18" charset="0"/>
              </a:rPr>
              <a:t> is the n x t incidence matrix mapping each </a:t>
            </a:r>
            <a:r>
              <a:rPr lang="en-US" dirty="0">
                <a:latin typeface="Cambria Math" panose="02040503050406030204" pitchFamily="18" charset="0"/>
                <a:ea typeface="Cambria Math" panose="02040503050406030204" pitchFamily="18" charset="0"/>
              </a:rPr>
              <a:t>	</a:t>
            </a:r>
            <a:r>
              <a:rPr lang="en-US" dirty="0" smtClean="0">
                <a:latin typeface="Cambria Math" panose="02040503050406030204" pitchFamily="18" charset="0"/>
                <a:ea typeface="Cambria Math" panose="02040503050406030204" pitchFamily="18" charset="0"/>
              </a:rPr>
              <a:t>measured phenotype to 1 of the t 	inbred strains</a:t>
            </a:r>
          </a:p>
          <a:p>
            <a:r>
              <a:rPr lang="en-US" b="1" dirty="0" smtClean="0">
                <a:latin typeface="Cambria Math" panose="02040503050406030204" pitchFamily="18" charset="0"/>
                <a:ea typeface="Cambria Math" panose="02040503050406030204" pitchFamily="18" charset="0"/>
              </a:rPr>
              <a:t>u</a:t>
            </a:r>
            <a:r>
              <a:rPr lang="en-US" dirty="0" smtClean="0">
                <a:latin typeface="Cambria Math" panose="02040503050406030204" pitchFamily="18" charset="0"/>
                <a:ea typeface="Cambria Math" panose="02040503050406030204" pitchFamily="18" charset="0"/>
              </a:rPr>
              <a:t> is the </a:t>
            </a:r>
            <a:r>
              <a:rPr lang="en-US" dirty="0">
                <a:latin typeface="Cambria Math" panose="02040503050406030204" pitchFamily="18" charset="0"/>
                <a:ea typeface="Cambria Math" panose="02040503050406030204" pitchFamily="18" charset="0"/>
              </a:rPr>
              <a:t>t</a:t>
            </a:r>
            <a:r>
              <a:rPr lang="en-US" dirty="0" smtClean="0">
                <a:latin typeface="Cambria Math" panose="02040503050406030204" pitchFamily="18" charset="0"/>
                <a:ea typeface="Cambria Math" panose="02040503050406030204" pitchFamily="18" charset="0"/>
              </a:rPr>
              <a:t> x 1 random effects</a:t>
            </a:r>
          </a:p>
          <a:p>
            <a:r>
              <a:rPr lang="en-US" b="1" dirty="0">
                <a:latin typeface="Cambria Math" panose="02040503050406030204" pitchFamily="18" charset="0"/>
                <a:ea typeface="Cambria Math" panose="02040503050406030204" pitchFamily="18" charset="0"/>
              </a:rPr>
              <a:t>e</a:t>
            </a:r>
            <a:r>
              <a:rPr lang="en-US" dirty="0" smtClean="0">
                <a:latin typeface="Cambria Math" panose="02040503050406030204" pitchFamily="18" charset="0"/>
                <a:ea typeface="Cambria Math" panose="02040503050406030204" pitchFamily="18" charset="0"/>
              </a:rPr>
              <a:t> is the n x n residual effects</a:t>
            </a:r>
          </a:p>
        </p:txBody>
      </p:sp>
      <p:pic>
        <p:nvPicPr>
          <p:cNvPr id="8" name="Picture 7"/>
          <p:cNvPicPr>
            <a:picLocks noChangeAspect="1"/>
          </p:cNvPicPr>
          <p:nvPr/>
        </p:nvPicPr>
        <p:blipFill rotWithShape="1">
          <a:blip r:embed="rId4"/>
          <a:srcRect l="58782" t="24127" r="20014" b="52656"/>
          <a:stretch/>
        </p:blipFill>
        <p:spPr>
          <a:xfrm>
            <a:off x="696085" y="1684421"/>
            <a:ext cx="6287773" cy="2151667"/>
          </a:xfrm>
          <a:prstGeom prst="rect">
            <a:avLst/>
          </a:prstGeom>
        </p:spPr>
      </p:pic>
    </p:spTree>
    <p:extLst>
      <p:ext uri="{BB962C8B-B14F-4D97-AF65-F5344CB8AC3E}">
        <p14:creationId xmlns:p14="http://schemas.microsoft.com/office/powerpoint/2010/main" val="213369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EMMA Continued…</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838200" y="1446664"/>
                <a:ext cx="5221406" cy="5411336"/>
              </a:xfrm>
            </p:spPr>
            <p:txBody>
              <a:bodyPr>
                <a:normAutofit fontScale="92500"/>
              </a:bodyPr>
              <a:lstStyle/>
              <a:p>
                <a:r>
                  <a:rPr lang="en-US" dirty="0" smtClean="0"/>
                  <a:t>Have option to estimate the variance components </a:t>
                </a:r>
                <a:r>
                  <a:rPr lang="en-US" dirty="0" smtClean="0">
                    <a:solidFill>
                      <a:schemeClr val="tx1"/>
                    </a:solidFill>
                  </a:rPr>
                  <a:t>(</a:t>
                </a:r>
                <a14:m>
                  <m:oMath xmlns:m="http://schemas.openxmlformats.org/officeDocument/2006/math">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ea typeface="Cambria Math" panose="02040503050406030204" pitchFamily="18" charset="0"/>
                          </a:rPr>
                          <m:t>𝜎</m:t>
                        </m:r>
                      </m:e>
                      <m:sub>
                        <m:r>
                          <a:rPr lang="en-US" b="0" i="1" smtClean="0">
                            <a:solidFill>
                              <a:schemeClr val="tx1"/>
                            </a:solidFill>
                            <a:latin typeface="Cambria Math" panose="02040503050406030204" pitchFamily="18" charset="0"/>
                          </a:rPr>
                          <m:t>𝑔</m:t>
                        </m:r>
                      </m:sub>
                      <m:sup>
                        <m:r>
                          <a:rPr lang="en-US" b="0" i="1" smtClean="0">
                            <a:solidFill>
                              <a:schemeClr val="tx1"/>
                            </a:solidFill>
                            <a:latin typeface="Cambria Math" panose="02040503050406030204" pitchFamily="18" charset="0"/>
                          </a:rPr>
                          <m:t>2</m:t>
                        </m:r>
                      </m:sup>
                    </m:sSubSup>
                  </m:oMath>
                </a14:m>
                <a:r>
                  <a:rPr lang="en-US" dirty="0" smtClean="0">
                    <a:solidFill>
                      <a:schemeClr val="tx1"/>
                    </a:solidFill>
                  </a:rPr>
                  <a:t> &amp; </a:t>
                </a:r>
                <a14:m>
                  <m:oMath xmlns:m="http://schemas.openxmlformats.org/officeDocument/2006/math">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ea typeface="Cambria Math" panose="02040503050406030204" pitchFamily="18" charset="0"/>
                          </a:rPr>
                          <m:t>𝜎</m:t>
                        </m:r>
                      </m:e>
                      <m:sub>
                        <m:r>
                          <a:rPr lang="en-US" b="0" i="1" smtClean="0">
                            <a:solidFill>
                              <a:schemeClr val="tx1"/>
                            </a:solidFill>
                            <a:latin typeface="Cambria Math" panose="02040503050406030204" pitchFamily="18" charset="0"/>
                            <a:ea typeface="Cambria Math" panose="02040503050406030204" pitchFamily="18" charset="0"/>
                          </a:rPr>
                          <m:t>𝑒</m:t>
                        </m:r>
                      </m:sub>
                      <m:sup>
                        <m:r>
                          <a:rPr lang="en-US" b="0" i="1" smtClean="0">
                            <a:solidFill>
                              <a:schemeClr val="tx1"/>
                            </a:solidFill>
                            <a:latin typeface="Cambria Math" panose="02040503050406030204" pitchFamily="18" charset="0"/>
                          </a:rPr>
                          <m:t>2</m:t>
                        </m:r>
                      </m:sup>
                    </m:sSubSup>
                    <m:r>
                      <a:rPr lang="en-US" b="0" i="1" smtClean="0">
                        <a:solidFill>
                          <a:schemeClr val="tx1"/>
                        </a:solidFill>
                        <a:latin typeface="Cambria Math" panose="02040503050406030204" pitchFamily="18" charset="0"/>
                      </a:rPr>
                      <m:t>)</m:t>
                    </m:r>
                  </m:oMath>
                </a14:m>
                <a:r>
                  <a:rPr lang="en-US" dirty="0" smtClean="0">
                    <a:solidFill>
                      <a:schemeClr val="tx1"/>
                    </a:solidFill>
                  </a:rPr>
                  <a:t>by either ML or REML</a:t>
                </a:r>
              </a:p>
              <a:p>
                <a:r>
                  <a:rPr lang="en-US" dirty="0" smtClean="0"/>
                  <a:t>Uses a </a:t>
                </a:r>
                <a:r>
                  <a:rPr lang="en-US" dirty="0"/>
                  <a:t>simple </a:t>
                </a:r>
                <a:r>
                  <a:rPr lang="en-US" dirty="0" smtClean="0"/>
                  <a:t>identical-by-state (IBS) </a:t>
                </a:r>
                <a:r>
                  <a:rPr lang="en-US" dirty="0"/>
                  <a:t>allele-sharing </a:t>
                </a:r>
                <a:r>
                  <a:rPr lang="en-US" dirty="0" smtClean="0"/>
                  <a:t>method to get the Kinship matrix </a:t>
                </a:r>
                <a:r>
                  <a:rPr lang="en-US" b="1" dirty="0" smtClean="0"/>
                  <a:t>K</a:t>
                </a:r>
              </a:p>
              <a:p>
                <a:pPr lvl="1"/>
                <a:r>
                  <a:rPr lang="en-US" dirty="0" smtClean="0"/>
                  <a:t>Genetic similarity matrix</a:t>
                </a:r>
              </a:p>
              <a:p>
                <a:pPr lvl="1"/>
                <a:r>
                  <a:rPr lang="en-US" dirty="0" smtClean="0">
                    <a:solidFill>
                      <a:schemeClr val="tx1"/>
                    </a:solidFill>
                  </a:rPr>
                  <a:t>Estimate the probability that 2 lines share the same copy of an allele (not necessarily from the same ancestor)</a:t>
                </a:r>
              </a:p>
              <a:p>
                <a:pPr lvl="1"/>
                <a:r>
                  <a:rPr lang="en-US" dirty="0" smtClean="0"/>
                  <a:t>Other methods are identical-by-descent (IBD) where estimate allele comes from same ancestor</a:t>
                </a:r>
                <a:r>
                  <a:rPr lang="en-US" dirty="0"/>
                  <a:t> </a:t>
                </a:r>
                <a:r>
                  <a:rPr lang="en-US" dirty="0" smtClean="0"/>
                  <a:t>or allele sharing similarity, like IBS but doesn’t use range standardization.</a:t>
                </a: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838200" y="1446664"/>
                <a:ext cx="5221406" cy="5411336"/>
              </a:xfrm>
              <a:blipFill rotWithShape="0">
                <a:blip r:embed="rId2"/>
                <a:stretch>
                  <a:fillRect l="-1869" t="-1689" b="-2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7459254" y="1914654"/>
                <a:ext cx="3882035" cy="72410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600" b="1" i="1" smtClean="0">
                          <a:solidFill>
                            <a:srgbClr val="FF0000"/>
                          </a:solidFill>
                          <a:latin typeface="Cambria Math" panose="02040503050406030204" pitchFamily="18" charset="0"/>
                        </a:rPr>
                        <m:t>𝑽𝒂𝒓</m:t>
                      </m:r>
                      <m:d>
                        <m:dPr>
                          <m:ctrlPr>
                            <a:rPr lang="en-US" sz="3600" b="1" i="1" smtClean="0">
                              <a:solidFill>
                                <a:srgbClr val="FF0000"/>
                              </a:solidFill>
                              <a:latin typeface="Cambria Math" panose="02040503050406030204" pitchFamily="18" charset="0"/>
                            </a:rPr>
                          </m:ctrlPr>
                        </m:dPr>
                        <m:e>
                          <m:r>
                            <a:rPr lang="en-US" sz="3600" b="1" i="0" smtClean="0">
                              <a:solidFill>
                                <a:srgbClr val="FF0000"/>
                              </a:solidFill>
                              <a:latin typeface="Cambria Math" panose="02040503050406030204" pitchFamily="18" charset="0"/>
                            </a:rPr>
                            <m:t>𝐮</m:t>
                          </m:r>
                        </m:e>
                      </m:d>
                      <m:r>
                        <a:rPr lang="en-US" sz="3600" b="1" i="0">
                          <a:solidFill>
                            <a:srgbClr val="FF0000"/>
                          </a:solidFill>
                          <a:latin typeface="Cambria Math" panose="02040503050406030204" pitchFamily="18" charset="0"/>
                        </a:rPr>
                        <m:t>=</m:t>
                      </m:r>
                      <m:sSubSup>
                        <m:sSubSupPr>
                          <m:ctrlPr>
                            <a:rPr lang="en-US" sz="3600" b="1" i="1" smtClean="0">
                              <a:solidFill>
                                <a:srgbClr val="FF0000"/>
                              </a:solidFill>
                              <a:latin typeface="Cambria Math" panose="02040503050406030204" pitchFamily="18" charset="0"/>
                            </a:rPr>
                          </m:ctrlPr>
                        </m:sSubSupPr>
                        <m:e>
                          <m:r>
                            <a:rPr lang="en-US" sz="3600" b="1" i="1" smtClean="0">
                              <a:solidFill>
                                <a:srgbClr val="FF0000"/>
                              </a:solidFill>
                              <a:latin typeface="Cambria Math" panose="02040503050406030204" pitchFamily="18" charset="0"/>
                              <a:ea typeface="Cambria Math" panose="02040503050406030204" pitchFamily="18" charset="0"/>
                            </a:rPr>
                            <m:t>𝝈</m:t>
                          </m:r>
                        </m:e>
                        <m:sub>
                          <m:r>
                            <a:rPr lang="en-US" sz="3600" b="1" i="1" smtClean="0">
                              <a:solidFill>
                                <a:srgbClr val="FF0000"/>
                              </a:solidFill>
                              <a:latin typeface="Cambria Math" panose="02040503050406030204" pitchFamily="18" charset="0"/>
                            </a:rPr>
                            <m:t>𝒈</m:t>
                          </m:r>
                        </m:sub>
                        <m:sup>
                          <m:r>
                            <a:rPr lang="en-US" sz="3600" b="1" i="1" smtClean="0">
                              <a:solidFill>
                                <a:srgbClr val="FF0000"/>
                              </a:solidFill>
                              <a:latin typeface="Cambria Math" panose="02040503050406030204" pitchFamily="18" charset="0"/>
                            </a:rPr>
                            <m:t>𝟐</m:t>
                          </m:r>
                        </m:sup>
                      </m:sSubSup>
                      <m:r>
                        <a:rPr lang="en-US" sz="3600" b="1" i="1" smtClean="0">
                          <a:solidFill>
                            <a:srgbClr val="FF0000"/>
                          </a:solidFill>
                          <a:latin typeface="Cambria Math" panose="02040503050406030204" pitchFamily="18" charset="0"/>
                        </a:rPr>
                        <m:t> </m:t>
                      </m:r>
                      <m:r>
                        <a:rPr lang="en-US" sz="3600" b="1" i="1" smtClean="0">
                          <a:solidFill>
                            <a:srgbClr val="FF0000"/>
                          </a:solidFill>
                          <a:latin typeface="Cambria Math" panose="02040503050406030204" pitchFamily="18" charset="0"/>
                        </a:rPr>
                        <m:t>𝑲</m:t>
                      </m:r>
                    </m:oMath>
                  </m:oMathPara>
                </a14:m>
                <a:endParaRPr lang="en-US" sz="3600" b="1" dirty="0">
                  <a:solidFill>
                    <a:srgbClr val="FF0000"/>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7459254" y="1914654"/>
                <a:ext cx="3882035" cy="724109"/>
              </a:xfrm>
              <a:prstGeom prst="rect">
                <a:avLst/>
              </a:prstGeom>
              <a:blipFill rotWithShape="0">
                <a:blip r:embed="rId3"/>
                <a:stretch>
                  <a:fillRect/>
                </a:stretch>
              </a:blipFill>
            </p:spPr>
            <p:txBody>
              <a:bodyPr/>
              <a:lstStyle/>
              <a:p>
                <a:r>
                  <a:rPr lang="en-US">
                    <a:noFill/>
                  </a:rPr>
                  <a:t> </a:t>
                </a:r>
              </a:p>
            </p:txBody>
          </p:sp>
        </mc:Fallback>
      </mc:AlternateContent>
      <p:sp>
        <p:nvSpPr>
          <p:cNvPr id="6" name="TextBox 5"/>
          <p:cNvSpPr txBox="1"/>
          <p:nvPr/>
        </p:nvSpPr>
        <p:spPr>
          <a:xfrm>
            <a:off x="7271486" y="2552132"/>
            <a:ext cx="4920514" cy="923330"/>
          </a:xfrm>
          <a:prstGeom prst="rect">
            <a:avLst/>
          </a:prstGeom>
          <a:noFill/>
        </p:spPr>
        <p:txBody>
          <a:bodyPr wrap="square" rtlCol="0">
            <a:spAutoFit/>
          </a:bodyPr>
          <a:lstStyle/>
          <a:p>
            <a:r>
              <a:rPr lang="en-US" b="1" dirty="0" smtClean="0">
                <a:latin typeface="Cambria Math" panose="02040503050406030204" pitchFamily="18" charset="0"/>
                <a:ea typeface="Cambria Math" panose="02040503050406030204" pitchFamily="18" charset="0"/>
              </a:rPr>
              <a:t>K</a:t>
            </a:r>
            <a:r>
              <a:rPr lang="en-US" dirty="0" smtClean="0">
                <a:latin typeface="Cambria Math" panose="02040503050406030204" pitchFamily="18" charset="0"/>
                <a:ea typeface="Cambria Math" panose="02040503050406030204" pitchFamily="18" charset="0"/>
              </a:rPr>
              <a:t> is the t x t kinship matrix inferred from genotypes</a:t>
            </a:r>
          </a:p>
          <a:p>
            <a:endParaRPr lang="en-US" dirty="0" smtClean="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7" name="Rectangle 6"/>
              <p:cNvSpPr/>
              <p:nvPr/>
            </p:nvSpPr>
            <p:spPr>
              <a:xfrm>
                <a:off x="7406935" y="3337712"/>
                <a:ext cx="3882035" cy="65889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600" b="1" i="1" smtClean="0">
                          <a:solidFill>
                            <a:srgbClr val="FF0000"/>
                          </a:solidFill>
                          <a:latin typeface="Cambria Math" panose="02040503050406030204" pitchFamily="18" charset="0"/>
                        </a:rPr>
                        <m:t>𝑽𝒂𝒓</m:t>
                      </m:r>
                      <m:d>
                        <m:dPr>
                          <m:ctrlPr>
                            <a:rPr lang="en-US" sz="3600" b="1" i="1" smtClean="0">
                              <a:solidFill>
                                <a:srgbClr val="FF0000"/>
                              </a:solidFill>
                              <a:latin typeface="Cambria Math" panose="02040503050406030204" pitchFamily="18" charset="0"/>
                            </a:rPr>
                          </m:ctrlPr>
                        </m:dPr>
                        <m:e>
                          <m:r>
                            <a:rPr lang="en-US" sz="3600" b="1" i="0" smtClean="0">
                              <a:solidFill>
                                <a:srgbClr val="FF0000"/>
                              </a:solidFill>
                              <a:latin typeface="Cambria Math" panose="02040503050406030204" pitchFamily="18" charset="0"/>
                            </a:rPr>
                            <m:t>𝐞</m:t>
                          </m:r>
                        </m:e>
                      </m:d>
                      <m:r>
                        <a:rPr lang="en-US" sz="3600" b="1" i="0">
                          <a:solidFill>
                            <a:srgbClr val="FF0000"/>
                          </a:solidFill>
                          <a:latin typeface="Cambria Math" panose="02040503050406030204" pitchFamily="18" charset="0"/>
                        </a:rPr>
                        <m:t>=</m:t>
                      </m:r>
                      <m:sSubSup>
                        <m:sSubSupPr>
                          <m:ctrlPr>
                            <a:rPr lang="en-US" sz="3600" b="1" i="1" smtClean="0">
                              <a:solidFill>
                                <a:srgbClr val="FF0000"/>
                              </a:solidFill>
                              <a:latin typeface="Cambria Math" panose="02040503050406030204" pitchFamily="18" charset="0"/>
                            </a:rPr>
                          </m:ctrlPr>
                        </m:sSubSupPr>
                        <m:e>
                          <m:r>
                            <a:rPr lang="en-US" sz="3600" b="1" i="1" smtClean="0">
                              <a:solidFill>
                                <a:srgbClr val="FF0000"/>
                              </a:solidFill>
                              <a:latin typeface="Cambria Math" panose="02040503050406030204" pitchFamily="18" charset="0"/>
                              <a:ea typeface="Cambria Math" panose="02040503050406030204" pitchFamily="18" charset="0"/>
                            </a:rPr>
                            <m:t>𝝈</m:t>
                          </m:r>
                        </m:e>
                        <m:sub>
                          <m:r>
                            <a:rPr lang="en-US" sz="3600" b="1" i="1" smtClean="0">
                              <a:solidFill>
                                <a:srgbClr val="FF0000"/>
                              </a:solidFill>
                              <a:latin typeface="Cambria Math" panose="02040503050406030204" pitchFamily="18" charset="0"/>
                            </a:rPr>
                            <m:t>𝒆</m:t>
                          </m:r>
                        </m:sub>
                        <m:sup>
                          <m:r>
                            <a:rPr lang="en-US" sz="3600" b="1" i="1" smtClean="0">
                              <a:solidFill>
                                <a:srgbClr val="FF0000"/>
                              </a:solidFill>
                              <a:latin typeface="Cambria Math" panose="02040503050406030204" pitchFamily="18" charset="0"/>
                            </a:rPr>
                            <m:t>𝟐</m:t>
                          </m:r>
                        </m:sup>
                      </m:sSubSup>
                      <m:r>
                        <a:rPr lang="en-US" sz="3600" b="1" i="1" smtClean="0">
                          <a:solidFill>
                            <a:srgbClr val="FF0000"/>
                          </a:solidFill>
                          <a:latin typeface="Cambria Math" panose="02040503050406030204" pitchFamily="18" charset="0"/>
                        </a:rPr>
                        <m:t> </m:t>
                      </m:r>
                      <m:r>
                        <a:rPr lang="en-US" sz="3600" b="1" i="1" smtClean="0">
                          <a:solidFill>
                            <a:srgbClr val="FF0000"/>
                          </a:solidFill>
                          <a:latin typeface="Cambria Math" panose="02040503050406030204" pitchFamily="18" charset="0"/>
                        </a:rPr>
                        <m:t>𝑰</m:t>
                      </m:r>
                    </m:oMath>
                  </m:oMathPara>
                </a14:m>
                <a:endParaRPr lang="en-US" sz="3600" b="1" dirty="0">
                  <a:solidFill>
                    <a:srgbClr val="FF0000"/>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7406935" y="3337712"/>
                <a:ext cx="3882035" cy="65889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7486550" y="569374"/>
                <a:ext cx="3882035" cy="64633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600" b="1" i="1" smtClean="0">
                          <a:solidFill>
                            <a:srgbClr val="FF0000"/>
                          </a:solidFill>
                          <a:latin typeface="Cambria Math" panose="02040503050406030204" pitchFamily="18" charset="0"/>
                        </a:rPr>
                        <m:t>𝒚</m:t>
                      </m:r>
                      <m:r>
                        <a:rPr lang="en-US" sz="3600" b="1" i="0">
                          <a:solidFill>
                            <a:srgbClr val="FF0000"/>
                          </a:solidFill>
                          <a:latin typeface="Cambria Math" panose="02040503050406030204" pitchFamily="18" charset="0"/>
                        </a:rPr>
                        <m:t>=</m:t>
                      </m:r>
                      <m:r>
                        <a:rPr lang="en-US" sz="3600" b="1" i="1">
                          <a:solidFill>
                            <a:srgbClr val="FF0000"/>
                          </a:solidFill>
                          <a:latin typeface="Cambria Math" panose="02040503050406030204" pitchFamily="18" charset="0"/>
                        </a:rPr>
                        <m:t>𝑿</m:t>
                      </m:r>
                      <m:r>
                        <a:rPr lang="en-US" sz="3600" b="1" i="1">
                          <a:solidFill>
                            <a:srgbClr val="FF0000"/>
                          </a:solidFill>
                          <a:latin typeface="Cambria Math" panose="02040503050406030204" pitchFamily="18" charset="0"/>
                        </a:rPr>
                        <m:t>𝜷</m:t>
                      </m:r>
                      <m:r>
                        <a:rPr lang="en-US" sz="3600" b="1" i="0">
                          <a:solidFill>
                            <a:srgbClr val="FF0000"/>
                          </a:solidFill>
                          <a:latin typeface="Cambria Math" panose="02040503050406030204" pitchFamily="18" charset="0"/>
                        </a:rPr>
                        <m:t>+</m:t>
                      </m:r>
                      <m:r>
                        <a:rPr lang="en-US" sz="3600" b="1" i="1">
                          <a:solidFill>
                            <a:srgbClr val="FF0000"/>
                          </a:solidFill>
                          <a:latin typeface="Cambria Math" panose="02040503050406030204" pitchFamily="18" charset="0"/>
                        </a:rPr>
                        <m:t>𝒁𝒖</m:t>
                      </m:r>
                      <m:r>
                        <a:rPr lang="en-US" sz="3600" b="1" i="0">
                          <a:solidFill>
                            <a:srgbClr val="FF0000"/>
                          </a:solidFill>
                          <a:latin typeface="Cambria Math" panose="02040503050406030204" pitchFamily="18" charset="0"/>
                        </a:rPr>
                        <m:t>+</m:t>
                      </m:r>
                      <m:r>
                        <a:rPr lang="en-US" sz="3600" b="1" i="1">
                          <a:solidFill>
                            <a:srgbClr val="FF0000"/>
                          </a:solidFill>
                          <a:latin typeface="Cambria Math" panose="02040503050406030204" pitchFamily="18" charset="0"/>
                        </a:rPr>
                        <m:t>𝒆</m:t>
                      </m:r>
                    </m:oMath>
                  </m:oMathPara>
                </a14:m>
                <a:endParaRPr lang="en-US" sz="3600" b="1" dirty="0">
                  <a:solidFill>
                    <a:srgbClr val="FF0000"/>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7486550" y="569374"/>
                <a:ext cx="3882035" cy="646331"/>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7409209" y="4695558"/>
                <a:ext cx="4314218" cy="127810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600" b="1" i="1" smtClean="0">
                          <a:solidFill>
                            <a:srgbClr val="FF0000"/>
                          </a:solidFill>
                          <a:latin typeface="Cambria Math" panose="02040503050406030204" pitchFamily="18" charset="0"/>
                        </a:rPr>
                        <m:t>𝑽</m:t>
                      </m:r>
                      <m:r>
                        <a:rPr lang="en-US" sz="3600" b="1" i="1" smtClean="0">
                          <a:solidFill>
                            <a:srgbClr val="FF0000"/>
                          </a:solidFill>
                          <a:latin typeface="Cambria Math" panose="02040503050406030204" pitchFamily="18" charset="0"/>
                        </a:rPr>
                        <m:t>= </m:t>
                      </m:r>
                      <m:sSubSup>
                        <m:sSubSupPr>
                          <m:ctrlPr>
                            <a:rPr lang="en-US" sz="3600" b="1" i="1" smtClean="0">
                              <a:solidFill>
                                <a:srgbClr val="FF0000"/>
                              </a:solidFill>
                              <a:latin typeface="Cambria Math" panose="02040503050406030204" pitchFamily="18" charset="0"/>
                            </a:rPr>
                          </m:ctrlPr>
                        </m:sSubSupPr>
                        <m:e>
                          <m:r>
                            <a:rPr lang="en-US" sz="3600" b="1" i="1" smtClean="0">
                              <a:solidFill>
                                <a:srgbClr val="FF0000"/>
                              </a:solidFill>
                              <a:latin typeface="Cambria Math" panose="02040503050406030204" pitchFamily="18" charset="0"/>
                              <a:ea typeface="Cambria Math" panose="02040503050406030204" pitchFamily="18" charset="0"/>
                            </a:rPr>
                            <m:t>𝝈</m:t>
                          </m:r>
                        </m:e>
                        <m:sub>
                          <m:r>
                            <a:rPr lang="en-US" sz="3600" b="1" i="1" smtClean="0">
                              <a:solidFill>
                                <a:srgbClr val="FF0000"/>
                              </a:solidFill>
                              <a:latin typeface="Cambria Math" panose="02040503050406030204" pitchFamily="18" charset="0"/>
                            </a:rPr>
                            <m:t>𝒈</m:t>
                          </m:r>
                        </m:sub>
                        <m:sup>
                          <m:r>
                            <a:rPr lang="en-US" sz="3600" b="1" i="1" smtClean="0">
                              <a:solidFill>
                                <a:srgbClr val="FF0000"/>
                              </a:solidFill>
                              <a:latin typeface="Cambria Math" panose="02040503050406030204" pitchFamily="18" charset="0"/>
                            </a:rPr>
                            <m:t>𝟐</m:t>
                          </m:r>
                        </m:sup>
                      </m:sSubSup>
                      <m:r>
                        <a:rPr lang="en-US" sz="3600" b="1" i="1" smtClean="0">
                          <a:solidFill>
                            <a:srgbClr val="FF0000"/>
                          </a:solidFill>
                          <a:latin typeface="Cambria Math" panose="02040503050406030204" pitchFamily="18" charset="0"/>
                        </a:rPr>
                        <m:t> </m:t>
                      </m:r>
                      <m:r>
                        <a:rPr lang="en-US" sz="3600" b="1" i="1" smtClean="0">
                          <a:solidFill>
                            <a:srgbClr val="FF0000"/>
                          </a:solidFill>
                          <a:latin typeface="Cambria Math" panose="02040503050406030204" pitchFamily="18" charset="0"/>
                        </a:rPr>
                        <m:t>𝒁𝑲</m:t>
                      </m:r>
                      <m:sSup>
                        <m:sSupPr>
                          <m:ctrlPr>
                            <a:rPr lang="en-US" sz="3600" b="1" i="1" smtClean="0">
                              <a:solidFill>
                                <a:srgbClr val="FF0000"/>
                              </a:solidFill>
                              <a:latin typeface="Cambria Math" panose="02040503050406030204" pitchFamily="18" charset="0"/>
                            </a:rPr>
                          </m:ctrlPr>
                        </m:sSupPr>
                        <m:e>
                          <m:r>
                            <a:rPr lang="en-US" sz="3600" b="1" i="1" smtClean="0">
                              <a:solidFill>
                                <a:srgbClr val="FF0000"/>
                              </a:solidFill>
                              <a:latin typeface="Cambria Math" panose="02040503050406030204" pitchFamily="18" charset="0"/>
                            </a:rPr>
                            <m:t>𝒁</m:t>
                          </m:r>
                        </m:e>
                        <m:sup>
                          <m:r>
                            <a:rPr lang="en-US" sz="3600" b="1" i="1" smtClean="0">
                              <a:solidFill>
                                <a:srgbClr val="FF0000"/>
                              </a:solidFill>
                              <a:latin typeface="Cambria Math" panose="02040503050406030204" pitchFamily="18" charset="0"/>
                            </a:rPr>
                            <m:t>′</m:t>
                          </m:r>
                        </m:sup>
                      </m:sSup>
                      <m:r>
                        <a:rPr lang="en-US" sz="3600" b="1" i="1" smtClean="0">
                          <a:solidFill>
                            <a:srgbClr val="FF0000"/>
                          </a:solidFill>
                          <a:latin typeface="Cambria Math" panose="02040503050406030204" pitchFamily="18" charset="0"/>
                        </a:rPr>
                        <m:t>+</m:t>
                      </m:r>
                      <m:sSubSup>
                        <m:sSubSupPr>
                          <m:ctrlPr>
                            <a:rPr lang="en-US" sz="3600" b="1" i="1" smtClean="0">
                              <a:solidFill>
                                <a:srgbClr val="FF0000"/>
                              </a:solidFill>
                              <a:latin typeface="Cambria Math" panose="02040503050406030204" pitchFamily="18" charset="0"/>
                            </a:rPr>
                          </m:ctrlPr>
                        </m:sSubSupPr>
                        <m:e>
                          <m:r>
                            <a:rPr lang="en-US" sz="3600" b="1" i="1" smtClean="0">
                              <a:solidFill>
                                <a:srgbClr val="FF0000"/>
                              </a:solidFill>
                              <a:latin typeface="Cambria Math" panose="02040503050406030204" pitchFamily="18" charset="0"/>
                              <a:ea typeface="Cambria Math" panose="02040503050406030204" pitchFamily="18" charset="0"/>
                            </a:rPr>
                            <m:t>𝝈</m:t>
                          </m:r>
                        </m:e>
                        <m:sub>
                          <m:r>
                            <a:rPr lang="en-US" sz="3600" b="1" i="1" smtClean="0">
                              <a:solidFill>
                                <a:srgbClr val="FF0000"/>
                              </a:solidFill>
                              <a:latin typeface="Cambria Math" panose="02040503050406030204" pitchFamily="18" charset="0"/>
                            </a:rPr>
                            <m:t>𝒆</m:t>
                          </m:r>
                        </m:sub>
                        <m:sup>
                          <m:r>
                            <a:rPr lang="en-US" sz="3600" b="1" i="1" smtClean="0">
                              <a:solidFill>
                                <a:srgbClr val="FF0000"/>
                              </a:solidFill>
                              <a:latin typeface="Cambria Math" panose="02040503050406030204" pitchFamily="18" charset="0"/>
                            </a:rPr>
                            <m:t>𝟐</m:t>
                          </m:r>
                        </m:sup>
                      </m:sSubSup>
                      <m:r>
                        <a:rPr lang="en-US" sz="3600" b="1" i="1" smtClean="0">
                          <a:solidFill>
                            <a:srgbClr val="FF0000"/>
                          </a:solidFill>
                          <a:latin typeface="Cambria Math" panose="02040503050406030204" pitchFamily="18" charset="0"/>
                        </a:rPr>
                        <m:t> </m:t>
                      </m:r>
                      <m:r>
                        <a:rPr lang="en-US" sz="3600" b="1" i="1" smtClean="0">
                          <a:solidFill>
                            <a:srgbClr val="FF0000"/>
                          </a:solidFill>
                          <a:latin typeface="Cambria Math" panose="02040503050406030204" pitchFamily="18" charset="0"/>
                        </a:rPr>
                        <m:t>𝑰</m:t>
                      </m:r>
                    </m:oMath>
                  </m:oMathPara>
                </a14:m>
                <a:endParaRPr lang="en-US" sz="3600" b="1" dirty="0">
                  <a:solidFill>
                    <a:srgbClr val="FF0000"/>
                  </a:solidFill>
                </a:endParaRPr>
              </a:p>
              <a:p>
                <a:endParaRPr lang="en-US" sz="3600" b="1" dirty="0">
                  <a:solidFill>
                    <a:srgbClr val="FF0000"/>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7409209" y="4695558"/>
                <a:ext cx="4314218" cy="1278107"/>
              </a:xfrm>
              <a:prstGeom prst="rect">
                <a:avLst/>
              </a:prstGeom>
              <a:blipFill rotWithShape="0">
                <a:blip r:embed="rId6"/>
                <a:stretch>
                  <a:fillRect/>
                </a:stretch>
              </a:blipFill>
            </p:spPr>
            <p:txBody>
              <a:bodyPr/>
              <a:lstStyle/>
              <a:p>
                <a:r>
                  <a:rPr lang="en-US">
                    <a:noFill/>
                  </a:rPr>
                  <a:t> </a:t>
                </a:r>
              </a:p>
            </p:txBody>
          </p:sp>
        </mc:Fallback>
      </mc:AlternateContent>
      <p:sp>
        <p:nvSpPr>
          <p:cNvPr id="10" name="TextBox 9"/>
          <p:cNvSpPr txBox="1"/>
          <p:nvPr/>
        </p:nvSpPr>
        <p:spPr>
          <a:xfrm>
            <a:off x="7271486" y="5393148"/>
            <a:ext cx="4920514" cy="923330"/>
          </a:xfrm>
          <a:prstGeom prst="rect">
            <a:avLst/>
          </a:prstGeom>
          <a:noFill/>
        </p:spPr>
        <p:txBody>
          <a:bodyPr wrap="square" rtlCol="0">
            <a:spAutoFit/>
          </a:bodyPr>
          <a:lstStyle/>
          <a:p>
            <a:r>
              <a:rPr lang="en-US" b="1" dirty="0" smtClean="0">
                <a:latin typeface="Cambria Math" panose="02040503050406030204" pitchFamily="18" charset="0"/>
                <a:ea typeface="Cambria Math" panose="02040503050406030204" pitchFamily="18" charset="0"/>
              </a:rPr>
              <a:t>V</a:t>
            </a:r>
            <a:r>
              <a:rPr lang="en-US" dirty="0" smtClean="0">
                <a:latin typeface="Cambria Math" panose="02040503050406030204" pitchFamily="18" charset="0"/>
                <a:ea typeface="Cambria Math" panose="02040503050406030204" pitchFamily="18" charset="0"/>
              </a:rPr>
              <a:t> is the overall phenotypic variance-covariance matrix</a:t>
            </a:r>
          </a:p>
          <a:p>
            <a:endParaRPr lang="en-US" dirty="0" smtClean="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13687513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t>
            </a:r>
            <a:r>
              <a:rPr lang="en-US" dirty="0" smtClean="0"/>
              <a:t>tl2	 R package</a:t>
            </a:r>
            <a:endParaRPr lang="en-US" dirty="0"/>
          </a:p>
        </p:txBody>
      </p:sp>
      <p:pic>
        <p:nvPicPr>
          <p:cNvPr id="4" name="Picture 3"/>
          <p:cNvPicPr>
            <a:picLocks noChangeAspect="1"/>
          </p:cNvPicPr>
          <p:nvPr/>
        </p:nvPicPr>
        <p:blipFill rotWithShape="1">
          <a:blip r:embed="rId2"/>
          <a:srcRect l="68622" t="22210" r="11754" b="46030"/>
          <a:stretch/>
        </p:blipFill>
        <p:spPr>
          <a:xfrm>
            <a:off x="7576796" y="1770049"/>
            <a:ext cx="4615204" cy="2334126"/>
          </a:xfrm>
          <a:prstGeom prst="rect">
            <a:avLst/>
          </a:prstGeom>
        </p:spPr>
      </p:pic>
      <p:sp>
        <p:nvSpPr>
          <p:cNvPr id="3" name="Content Placeholder 2"/>
          <p:cNvSpPr>
            <a:spLocks noGrp="1"/>
          </p:cNvSpPr>
          <p:nvPr>
            <p:ph idx="1"/>
          </p:nvPr>
        </p:nvSpPr>
        <p:spPr>
          <a:xfrm>
            <a:off x="838200" y="1502874"/>
            <a:ext cx="9862996" cy="5069375"/>
          </a:xfrm>
        </p:spPr>
        <p:txBody>
          <a:bodyPr>
            <a:normAutofit fontScale="92500" lnSpcReduction="20000"/>
          </a:bodyPr>
          <a:lstStyle/>
          <a:p>
            <a:r>
              <a:rPr lang="en-US" dirty="0" smtClean="0"/>
              <a:t>An updated package from Karl </a:t>
            </a:r>
            <a:r>
              <a:rPr lang="en-US" dirty="0" err="1" smtClean="0"/>
              <a:t>Browman</a:t>
            </a:r>
            <a:r>
              <a:rPr lang="en-US" dirty="0" smtClean="0"/>
              <a:t> </a:t>
            </a:r>
          </a:p>
          <a:p>
            <a:r>
              <a:rPr lang="en-US" dirty="0" smtClean="0"/>
              <a:t>Still in development, so not available on CRAN </a:t>
            </a:r>
          </a:p>
          <a:p>
            <a:r>
              <a:rPr lang="en-US" dirty="0" smtClean="0"/>
              <a:t>Can install from: </a:t>
            </a:r>
            <a:r>
              <a:rPr lang="en-US" dirty="0" smtClean="0">
                <a:hlinkClick r:id="rId3"/>
              </a:rPr>
              <a:t>https</a:t>
            </a:r>
            <a:r>
              <a:rPr lang="en-US" dirty="0">
                <a:hlinkClick r:id="rId3"/>
              </a:rPr>
              <a:t>://</a:t>
            </a:r>
            <a:r>
              <a:rPr lang="en-US" dirty="0" smtClean="0">
                <a:hlinkClick r:id="rId3"/>
              </a:rPr>
              <a:t>github.com/kbroman/qtl2</a:t>
            </a:r>
            <a:endParaRPr lang="en-US" dirty="0" smtClean="0"/>
          </a:p>
          <a:p>
            <a:r>
              <a:rPr lang="en-US" dirty="0" smtClean="0"/>
              <a:t>Big pro: very similar to R/</a:t>
            </a:r>
            <a:r>
              <a:rPr lang="en-US" dirty="0" err="1" smtClean="0"/>
              <a:t>qtl</a:t>
            </a:r>
            <a:r>
              <a:rPr lang="en-US" dirty="0" smtClean="0"/>
              <a:t>, also calculated H2</a:t>
            </a:r>
            <a:endParaRPr lang="en-US" dirty="0"/>
          </a:p>
          <a:p>
            <a:r>
              <a:rPr lang="en-US" dirty="0" smtClean="0"/>
              <a:t>It’s split up into 3 parts:</a:t>
            </a:r>
          </a:p>
          <a:p>
            <a:pPr lvl="1"/>
            <a:r>
              <a:rPr lang="en-US" dirty="0"/>
              <a:t>q</a:t>
            </a:r>
            <a:r>
              <a:rPr lang="en-US" dirty="0" smtClean="0"/>
              <a:t>tl2geno: genotype probability calculations</a:t>
            </a:r>
          </a:p>
          <a:p>
            <a:pPr lvl="1"/>
            <a:r>
              <a:rPr lang="en-US" dirty="0"/>
              <a:t>q</a:t>
            </a:r>
            <a:r>
              <a:rPr lang="en-US" dirty="0" smtClean="0"/>
              <a:t>tl2scan: QTL scans</a:t>
            </a:r>
          </a:p>
          <a:p>
            <a:pPr lvl="1"/>
            <a:r>
              <a:rPr lang="en-US" dirty="0"/>
              <a:t>q</a:t>
            </a:r>
            <a:r>
              <a:rPr lang="en-US" dirty="0" smtClean="0"/>
              <a:t>tl2plot: visualization</a:t>
            </a:r>
          </a:p>
          <a:p>
            <a:r>
              <a:rPr lang="en-US" dirty="0" smtClean="0"/>
              <a:t>Also uses a linear mixed model with a kinship matrix </a:t>
            </a:r>
          </a:p>
          <a:p>
            <a:r>
              <a:rPr lang="en-US" dirty="0"/>
              <a:t>3</a:t>
            </a:r>
            <a:r>
              <a:rPr lang="en-US" dirty="0" smtClean="0"/>
              <a:t> options to calculate a kinship matrix, one using all chromosomes, a chromosome specific one and another using LOCO (leave 1 chromosome out)</a:t>
            </a:r>
          </a:p>
          <a:p>
            <a:pPr lvl="1"/>
            <a:r>
              <a:rPr lang="en-US" dirty="0" smtClean="0"/>
              <a:t>Looks like from code they are using IBS as they aren’t assuming where allele comes from, but this is still a little unclear to me </a:t>
            </a:r>
          </a:p>
          <a:p>
            <a:endParaRPr lang="en-US" dirty="0" smtClean="0"/>
          </a:p>
          <a:p>
            <a:endParaRPr lang="en-US" dirty="0"/>
          </a:p>
        </p:txBody>
      </p:sp>
      <p:sp>
        <p:nvSpPr>
          <p:cNvPr id="5" name="Rectangle 4"/>
          <p:cNvSpPr/>
          <p:nvPr/>
        </p:nvSpPr>
        <p:spPr>
          <a:xfrm>
            <a:off x="8513134" y="4084036"/>
            <a:ext cx="2587256" cy="349747"/>
          </a:xfrm>
          <a:prstGeom prst="rect">
            <a:avLst/>
          </a:prstGeom>
        </p:spPr>
        <p:txBody>
          <a:bodyPr wrap="square">
            <a:spAutoFit/>
          </a:bodyPr>
          <a:lstStyle/>
          <a:p>
            <a:r>
              <a:rPr lang="en-US" sz="800" dirty="0"/>
              <a:t>https://www.khanacademy.org/science/biology/classical-genetics/mendelian--genetics/a/probabilities-in-genetics</a:t>
            </a:r>
          </a:p>
        </p:txBody>
      </p:sp>
    </p:spTree>
    <p:extLst>
      <p:ext uri="{BB962C8B-B14F-4D97-AF65-F5344CB8AC3E}">
        <p14:creationId xmlns:p14="http://schemas.microsoft.com/office/powerpoint/2010/main" val="7867521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5575"/>
            <a:ext cx="10515600" cy="1325563"/>
          </a:xfrm>
        </p:spPr>
        <p:txBody>
          <a:bodyPr/>
          <a:lstStyle/>
          <a:p>
            <a:r>
              <a:rPr lang="en-US" dirty="0" smtClean="0"/>
              <a:t>Data for qtl2</a:t>
            </a:r>
            <a:endParaRPr lang="en-US" dirty="0"/>
          </a:p>
        </p:txBody>
      </p:sp>
      <p:sp>
        <p:nvSpPr>
          <p:cNvPr id="3" name="Content Placeholder 2"/>
          <p:cNvSpPr>
            <a:spLocks noGrp="1"/>
          </p:cNvSpPr>
          <p:nvPr>
            <p:ph idx="1"/>
          </p:nvPr>
        </p:nvSpPr>
        <p:spPr>
          <a:xfrm>
            <a:off x="838200" y="1825624"/>
            <a:ext cx="5314950" cy="4841875"/>
          </a:xfrm>
        </p:spPr>
        <p:txBody>
          <a:bodyPr>
            <a:normAutofit/>
          </a:bodyPr>
          <a:lstStyle/>
          <a:p>
            <a:r>
              <a:rPr lang="en-US" dirty="0" smtClean="0"/>
              <a:t>Genotype file (csv): each sample a row and each column a marker</a:t>
            </a:r>
          </a:p>
          <a:p>
            <a:r>
              <a:rPr lang="en-US" dirty="0" smtClean="0"/>
              <a:t>Phenotype file (csv): each sample a row and each column a phenotype</a:t>
            </a:r>
          </a:p>
          <a:p>
            <a:r>
              <a:rPr lang="en-US" dirty="0" smtClean="0"/>
              <a:t>Genetic map (csv): 3 columns: marker name, </a:t>
            </a:r>
            <a:r>
              <a:rPr lang="en-US" dirty="0" err="1" smtClean="0"/>
              <a:t>chr</a:t>
            </a:r>
            <a:r>
              <a:rPr lang="en-US" dirty="0" smtClean="0"/>
              <a:t> and position</a:t>
            </a:r>
          </a:p>
          <a:p>
            <a:r>
              <a:rPr lang="en-US" dirty="0" smtClean="0"/>
              <a:t>Control File (</a:t>
            </a:r>
            <a:r>
              <a:rPr lang="en-US" dirty="0" err="1" smtClean="0"/>
              <a:t>yaml</a:t>
            </a:r>
            <a:r>
              <a:rPr lang="en-US" dirty="0" smtClean="0"/>
              <a:t>): info on files you are using for the genotype, phenotype, map and alleles, genotypes and missing calls</a:t>
            </a:r>
          </a:p>
          <a:p>
            <a:endParaRPr lang="en-US" dirty="0" smtClean="0"/>
          </a:p>
          <a:p>
            <a:endParaRPr lang="en-US" dirty="0"/>
          </a:p>
        </p:txBody>
      </p:sp>
      <p:pic>
        <p:nvPicPr>
          <p:cNvPr id="4" name="Picture 3"/>
          <p:cNvPicPr>
            <a:picLocks noChangeAspect="1"/>
          </p:cNvPicPr>
          <p:nvPr/>
        </p:nvPicPr>
        <p:blipFill rotWithShape="1">
          <a:blip r:embed="rId2"/>
          <a:srcRect l="718" t="21792" r="75294" b="64227"/>
          <a:stretch/>
        </p:blipFill>
        <p:spPr>
          <a:xfrm>
            <a:off x="6267450" y="819149"/>
            <a:ext cx="5543550" cy="1009651"/>
          </a:xfrm>
          <a:prstGeom prst="rect">
            <a:avLst/>
          </a:prstGeom>
        </p:spPr>
      </p:pic>
      <p:sp>
        <p:nvSpPr>
          <p:cNvPr id="5" name="TextBox 4"/>
          <p:cNvSpPr txBox="1"/>
          <p:nvPr/>
        </p:nvSpPr>
        <p:spPr>
          <a:xfrm>
            <a:off x="6191250" y="381000"/>
            <a:ext cx="1457900" cy="492443"/>
          </a:xfrm>
          <a:prstGeom prst="rect">
            <a:avLst/>
          </a:prstGeom>
          <a:noFill/>
        </p:spPr>
        <p:txBody>
          <a:bodyPr wrap="none" rtlCol="0">
            <a:spAutoFit/>
          </a:bodyPr>
          <a:lstStyle/>
          <a:p>
            <a:r>
              <a:rPr lang="en-US" sz="2600" dirty="0" smtClean="0"/>
              <a:t>genotype</a:t>
            </a:r>
            <a:endParaRPr lang="en-US" sz="2600" dirty="0"/>
          </a:p>
        </p:txBody>
      </p:sp>
      <p:sp>
        <p:nvSpPr>
          <p:cNvPr id="6" name="Rectangle 5"/>
          <p:cNvSpPr/>
          <p:nvPr/>
        </p:nvSpPr>
        <p:spPr>
          <a:xfrm>
            <a:off x="6134100" y="361950"/>
            <a:ext cx="5734050" cy="15621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3"/>
          <a:srcRect l="477" t="21238" r="75646" b="64667"/>
          <a:stretch/>
        </p:blipFill>
        <p:spPr>
          <a:xfrm>
            <a:off x="6267450" y="2474057"/>
            <a:ext cx="5486400" cy="1012093"/>
          </a:xfrm>
          <a:prstGeom prst="rect">
            <a:avLst/>
          </a:prstGeom>
        </p:spPr>
      </p:pic>
      <p:sp>
        <p:nvSpPr>
          <p:cNvPr id="8" name="TextBox 7"/>
          <p:cNvSpPr txBox="1"/>
          <p:nvPr/>
        </p:nvSpPr>
        <p:spPr>
          <a:xfrm>
            <a:off x="6191250" y="2038350"/>
            <a:ext cx="1653017" cy="492443"/>
          </a:xfrm>
          <a:prstGeom prst="rect">
            <a:avLst/>
          </a:prstGeom>
          <a:noFill/>
        </p:spPr>
        <p:txBody>
          <a:bodyPr wrap="none" rtlCol="0">
            <a:spAutoFit/>
          </a:bodyPr>
          <a:lstStyle/>
          <a:p>
            <a:r>
              <a:rPr lang="en-US" sz="2600" dirty="0" smtClean="0"/>
              <a:t>phenotype</a:t>
            </a:r>
            <a:endParaRPr lang="en-US" sz="2600" dirty="0"/>
          </a:p>
        </p:txBody>
      </p:sp>
      <p:sp>
        <p:nvSpPr>
          <p:cNvPr id="9" name="Rectangle 8"/>
          <p:cNvSpPr/>
          <p:nvPr/>
        </p:nvSpPr>
        <p:spPr>
          <a:xfrm>
            <a:off x="6134100" y="2019300"/>
            <a:ext cx="5734050" cy="15621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4"/>
          <a:srcRect t="22001" r="93452" b="53429"/>
          <a:stretch/>
        </p:blipFill>
        <p:spPr>
          <a:xfrm>
            <a:off x="6248400" y="4267200"/>
            <a:ext cx="2095500" cy="2457450"/>
          </a:xfrm>
          <a:prstGeom prst="rect">
            <a:avLst/>
          </a:prstGeom>
        </p:spPr>
      </p:pic>
      <p:sp>
        <p:nvSpPr>
          <p:cNvPr id="11" name="TextBox 10"/>
          <p:cNvSpPr txBox="1"/>
          <p:nvPr/>
        </p:nvSpPr>
        <p:spPr>
          <a:xfrm>
            <a:off x="6191250" y="3790950"/>
            <a:ext cx="1848839" cy="492443"/>
          </a:xfrm>
          <a:prstGeom prst="rect">
            <a:avLst/>
          </a:prstGeom>
          <a:noFill/>
        </p:spPr>
        <p:txBody>
          <a:bodyPr wrap="none" rtlCol="0">
            <a:spAutoFit/>
          </a:bodyPr>
          <a:lstStyle/>
          <a:p>
            <a:r>
              <a:rPr lang="en-US" sz="2600" dirty="0" smtClean="0"/>
              <a:t>genetic map</a:t>
            </a:r>
            <a:endParaRPr lang="en-US" sz="2600" dirty="0"/>
          </a:p>
        </p:txBody>
      </p:sp>
      <p:sp>
        <p:nvSpPr>
          <p:cNvPr id="12" name="Rectangle 11"/>
          <p:cNvSpPr/>
          <p:nvPr/>
        </p:nvSpPr>
        <p:spPr>
          <a:xfrm>
            <a:off x="6134100" y="3771900"/>
            <a:ext cx="2495550" cy="29527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5"/>
          <a:srcRect l="51488" t="6572" r="40298" b="65047"/>
          <a:stretch/>
        </p:blipFill>
        <p:spPr>
          <a:xfrm>
            <a:off x="9048750" y="4155108"/>
            <a:ext cx="2362200" cy="2550492"/>
          </a:xfrm>
          <a:prstGeom prst="rect">
            <a:avLst/>
          </a:prstGeom>
        </p:spPr>
      </p:pic>
      <p:sp>
        <p:nvSpPr>
          <p:cNvPr id="14" name="TextBox 13"/>
          <p:cNvSpPr txBox="1"/>
          <p:nvPr/>
        </p:nvSpPr>
        <p:spPr>
          <a:xfrm>
            <a:off x="8953500" y="3790950"/>
            <a:ext cx="1148071" cy="492443"/>
          </a:xfrm>
          <a:prstGeom prst="rect">
            <a:avLst/>
          </a:prstGeom>
          <a:noFill/>
        </p:spPr>
        <p:txBody>
          <a:bodyPr wrap="none" rtlCol="0">
            <a:spAutoFit/>
          </a:bodyPr>
          <a:lstStyle/>
          <a:p>
            <a:r>
              <a:rPr lang="en-US" sz="2600" dirty="0" smtClean="0"/>
              <a:t>control</a:t>
            </a:r>
            <a:endParaRPr lang="en-US" sz="2600" dirty="0"/>
          </a:p>
        </p:txBody>
      </p:sp>
      <p:sp>
        <p:nvSpPr>
          <p:cNvPr id="15" name="Rectangle 14"/>
          <p:cNvSpPr/>
          <p:nvPr/>
        </p:nvSpPr>
        <p:spPr>
          <a:xfrm>
            <a:off x="8896350" y="3771900"/>
            <a:ext cx="2971800" cy="29527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218251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4986</TotalTime>
  <Words>1314</Words>
  <Application>Microsoft Office PowerPoint</Application>
  <PresentationFormat>Widescreen</PresentationFormat>
  <Paragraphs>157</Paragraphs>
  <Slides>14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Cambria Math</vt:lpstr>
      <vt:lpstr>Office Theme</vt:lpstr>
      <vt:lpstr>QTL Mapping with both Mixed and Multivariate Models</vt:lpstr>
      <vt:lpstr>QTL Analysis Overview</vt:lpstr>
      <vt:lpstr>Simple Marker Regression</vt:lpstr>
      <vt:lpstr>Why Explore New Methods?</vt:lpstr>
      <vt:lpstr>Problem 1:  Population Stratification</vt:lpstr>
      <vt:lpstr>EMMA: Adjustment for Population Stratification</vt:lpstr>
      <vt:lpstr>EMMA Continued…</vt:lpstr>
      <vt:lpstr>qtl2  R package</vt:lpstr>
      <vt:lpstr>Data for qtl2</vt:lpstr>
      <vt:lpstr>Problem 2: Multiple Phenotypes </vt:lpstr>
      <vt:lpstr>PLINK</vt:lpstr>
      <vt:lpstr>GEMMA</vt:lpstr>
      <vt:lpstr>GEMMA vs MTMM</vt:lpstr>
      <vt:lpstr>Discussion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QTL Mapping with both Mixed and Multivariate Models</dc:title>
  <dc:creator>Vanderlinden, Lauren</dc:creator>
  <cp:lastModifiedBy>Vanderlinden, Lauren</cp:lastModifiedBy>
  <cp:revision>57</cp:revision>
  <dcterms:created xsi:type="dcterms:W3CDTF">2017-02-23T22:00:26Z</dcterms:created>
  <dcterms:modified xsi:type="dcterms:W3CDTF">2017-03-13T05:53:04Z</dcterms:modified>
</cp:coreProperties>
</file>